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0"/>
  </p:notesMasterIdLst>
  <p:sldIdLst>
    <p:sldId id="266" r:id="rId5"/>
    <p:sldId id="257" r:id="rId6"/>
    <p:sldId id="267" r:id="rId7"/>
    <p:sldId id="268" r:id="rId8"/>
    <p:sldId id="269" r:id="rId9"/>
    <p:sldId id="270" r:id="rId10"/>
    <p:sldId id="271" r:id="rId11"/>
    <p:sldId id="272" r:id="rId12"/>
    <p:sldId id="274" r:id="rId13"/>
    <p:sldId id="273" r:id="rId14"/>
    <p:sldId id="279" r:id="rId15"/>
    <p:sldId id="280" r:id="rId16"/>
    <p:sldId id="275" r:id="rId17"/>
    <p:sldId id="276" r:id="rId18"/>
    <p:sldId id="27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5" d="100"/>
          <a:sy n="75" d="100"/>
        </p:scale>
        <p:origin x="540" y="6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3252BB-1661-4EF1-B4B4-B609E884D6B5}">
      <dgm:prSet/>
      <dgm:spPr/>
      <dgm:t>
        <a:bodyPr/>
        <a:lstStyle/>
        <a:p>
          <a:pPr>
            <a:lnSpc>
              <a:spcPct val="100000"/>
            </a:lnSpc>
            <a:defRPr cap="all"/>
          </a:pPr>
          <a:r>
            <a:rPr lang="en-US" dirty="0"/>
            <a:t>ABSTRACT</a:t>
          </a:r>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1777E161-D0DE-4D31-91FE-E2AD8AAC6AAC}">
      <dgm:prSet/>
      <dgm:spPr/>
      <dgm:t>
        <a:bodyPr/>
        <a:lstStyle/>
        <a:p>
          <a:pPr>
            <a:lnSpc>
              <a:spcPct val="100000"/>
            </a:lnSpc>
            <a:defRPr cap="all"/>
          </a:pPr>
          <a:r>
            <a:rPr lang="en-US" dirty="0"/>
            <a:t>INTRODUCTION</a:t>
          </a:r>
        </a:p>
      </dgm:t>
    </dgm:pt>
    <dgm:pt modelId="{50E45982-4B36-4BD3-ABAD-204FBA61FF0E}" type="parTrans" cxnId="{A341BC0D-6DD3-4979-9832-08DC41068DC6}">
      <dgm:prSet/>
      <dgm:spPr/>
      <dgm:t>
        <a:bodyPr/>
        <a:lstStyle/>
        <a:p>
          <a:endParaRPr lang="en-US"/>
        </a:p>
      </dgm:t>
    </dgm:pt>
    <dgm:pt modelId="{FB489039-8D8A-4FC2-9B37-994383FDE902}" type="sibTrans" cxnId="{A341BC0D-6DD3-4979-9832-08DC41068DC6}">
      <dgm:prSet/>
      <dgm:spPr/>
      <dgm:t>
        <a:bodyPr/>
        <a:lstStyle/>
        <a:p>
          <a:endParaRPr lang="en-US"/>
        </a:p>
      </dgm:t>
    </dgm:pt>
    <dgm:pt modelId="{A0E3938A-38FD-4C6B-BC76-DCF294EE93DC}">
      <dgm:prSet/>
      <dgm:spPr/>
      <dgm:t>
        <a:bodyPr/>
        <a:lstStyle/>
        <a:p>
          <a:pPr>
            <a:lnSpc>
              <a:spcPct val="100000"/>
            </a:lnSpc>
            <a:defRPr cap="all"/>
          </a:pPr>
          <a:r>
            <a:rPr lang="en-US" dirty="0"/>
            <a:t>EXISTING METHOD</a:t>
          </a:r>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77B08DBE-8336-44DE-9889-3D32B61201D8}">
      <dgm:prSet/>
      <dgm:spPr/>
      <dgm:t>
        <a:bodyPr/>
        <a:lstStyle/>
        <a:p>
          <a:pPr>
            <a:lnSpc>
              <a:spcPct val="100000"/>
            </a:lnSpc>
            <a:defRPr cap="all"/>
          </a:pPr>
          <a:r>
            <a:rPr lang="en-US" dirty="0"/>
            <a:t>PROPOSED SYSTEM</a:t>
          </a:r>
        </a:p>
      </dgm:t>
    </dgm:pt>
    <dgm:pt modelId="{551B74CC-9AEB-450F-BFCA-527120800C62}" type="parTrans" cxnId="{CCB3C86F-2099-43ED-859C-3DE179E5D986}">
      <dgm:prSet/>
      <dgm:spPr/>
      <dgm:t>
        <a:bodyPr/>
        <a:lstStyle/>
        <a:p>
          <a:endParaRPr lang="en-IN"/>
        </a:p>
      </dgm:t>
    </dgm:pt>
    <dgm:pt modelId="{B7706EAC-74B6-44E6-9790-4AD9E6326E30}" type="sibTrans" cxnId="{CCB3C86F-2099-43ED-859C-3DE179E5D986}">
      <dgm:prSet/>
      <dgm:spPr/>
      <dgm:t>
        <a:bodyPr/>
        <a:lstStyle/>
        <a:p>
          <a:endParaRPr lang="en-IN"/>
        </a:p>
      </dgm:t>
    </dgm:pt>
    <dgm:pt modelId="{4DF8BA8A-0485-4366-8317-2E3D3C5D8051}">
      <dgm:prSet/>
      <dgm:spPr/>
      <dgm:t>
        <a:bodyPr/>
        <a:lstStyle/>
        <a:p>
          <a:pPr>
            <a:lnSpc>
              <a:spcPct val="100000"/>
            </a:lnSpc>
            <a:defRPr cap="all"/>
          </a:pPr>
          <a:r>
            <a:rPr lang="en-US" dirty="0"/>
            <a:t>ALGORITHMS &amp; TECHNIQUES</a:t>
          </a:r>
        </a:p>
      </dgm:t>
    </dgm:pt>
    <dgm:pt modelId="{1CA81DEE-CC91-4E17-A46A-1A9D60BDB9EE}" type="parTrans" cxnId="{04CA449C-764F-4A49-9CFA-2869FC45E4BB}">
      <dgm:prSet/>
      <dgm:spPr/>
      <dgm:t>
        <a:bodyPr/>
        <a:lstStyle/>
        <a:p>
          <a:endParaRPr lang="en-IN"/>
        </a:p>
      </dgm:t>
    </dgm:pt>
    <dgm:pt modelId="{AA780F9A-A763-4820-9805-9DD561508183}" type="sibTrans" cxnId="{04CA449C-764F-4A49-9CFA-2869FC45E4BB}">
      <dgm:prSet/>
      <dgm:spPr/>
      <dgm:t>
        <a:bodyPr/>
        <a:lstStyle/>
        <a:p>
          <a:endParaRPr lang="en-IN"/>
        </a:p>
      </dgm:t>
    </dgm:pt>
    <dgm:pt modelId="{232F96E3-9B8C-456E-8A09-FF7ABDD39AE3}">
      <dgm:prSet/>
      <dgm:spPr/>
      <dgm:t>
        <a:bodyPr/>
        <a:lstStyle/>
        <a:p>
          <a:pPr>
            <a:lnSpc>
              <a:spcPct val="100000"/>
            </a:lnSpc>
            <a:defRPr cap="all"/>
          </a:pPr>
          <a:r>
            <a:rPr lang="en-US" dirty="0"/>
            <a:t>FINAL OUTCOME</a:t>
          </a:r>
        </a:p>
      </dgm:t>
    </dgm:pt>
    <dgm:pt modelId="{01C9D0E6-8C2F-4C83-AA94-F199D093A420}" type="parTrans" cxnId="{A901987A-A4DD-43EB-95BF-1FBA5F1CFB34}">
      <dgm:prSet/>
      <dgm:spPr/>
      <dgm:t>
        <a:bodyPr/>
        <a:lstStyle/>
        <a:p>
          <a:endParaRPr lang="en-IN"/>
        </a:p>
      </dgm:t>
    </dgm:pt>
    <dgm:pt modelId="{E4E3C58F-5688-4DAB-9836-6E0237877BB6}" type="sibTrans" cxnId="{A901987A-A4DD-43EB-95BF-1FBA5F1CFB34}">
      <dgm:prSet/>
      <dgm:spPr/>
      <dgm:t>
        <a:bodyPr/>
        <a:lstStyle/>
        <a:p>
          <a:endParaRPr lang="en-IN"/>
        </a:p>
      </dgm:t>
    </dgm:pt>
    <dgm:pt modelId="{D2FA40C6-C0ED-46A3-92CE-B081053B2BA8}" type="pres">
      <dgm:prSet presAssocID="{34FF870C-5D9B-4878-9827-A3D8F8D3B4C3}" presName="root" presStyleCnt="0">
        <dgm:presLayoutVars>
          <dgm:dir/>
          <dgm:resizeHandles val="exact"/>
        </dgm:presLayoutVars>
      </dgm:prSet>
      <dgm:spPr/>
    </dgm:pt>
    <dgm:pt modelId="{4F71816B-273C-49A1-A458-BCE14C9FAD7C}" type="pres">
      <dgm:prSet presAssocID="{193252BB-1661-4EF1-B4B4-B609E884D6B5}" presName="compNode" presStyleCnt="0"/>
      <dgm:spPr/>
    </dgm:pt>
    <dgm:pt modelId="{23A2EDD9-C89F-49C9-AE4A-D6196B4CA219}" type="pres">
      <dgm:prSet presAssocID="{193252BB-1661-4EF1-B4B4-B609E884D6B5}" presName="iconBgRect" presStyleLbl="bgShp" presStyleIdx="0" presStyleCnt="6"/>
      <dgm:spPr>
        <a:prstGeom prst="round2DiagRect">
          <a:avLst>
            <a:gd name="adj1" fmla="val 29727"/>
            <a:gd name="adj2" fmla="val 0"/>
          </a:avLst>
        </a:prstGeom>
        <a:solidFill>
          <a:schemeClr val="accent5"/>
        </a:solidFill>
      </dgm:spPr>
    </dgm:pt>
    <dgm:pt modelId="{AFF6CE53-2172-43E4-BC33-3C48272DDCF0}" type="pres">
      <dgm:prSet presAssocID="{193252BB-1661-4EF1-B4B4-B609E884D6B5}"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Pie chart"/>
        </a:ext>
      </dgm:extLst>
    </dgm:pt>
    <dgm:pt modelId="{8CFED58E-CED6-48CB-AD6E-8A220711C954}" type="pres">
      <dgm:prSet presAssocID="{193252BB-1661-4EF1-B4B4-B609E884D6B5}" presName="spaceRect" presStyleCnt="0"/>
      <dgm:spPr/>
    </dgm:pt>
    <dgm:pt modelId="{B2757675-DFB6-4B33-9701-161572571D2B}" type="pres">
      <dgm:prSet presAssocID="{193252BB-1661-4EF1-B4B4-B609E884D6B5}" presName="textRect" presStyleLbl="revTx" presStyleIdx="0" presStyleCnt="6">
        <dgm:presLayoutVars>
          <dgm:chMax val="1"/>
          <dgm:chPref val="1"/>
        </dgm:presLayoutVars>
      </dgm:prSet>
      <dgm:spPr/>
    </dgm:pt>
    <dgm:pt modelId="{FF5FC25A-8895-4059-A7CB-AC8E769B2E4B}" type="pres">
      <dgm:prSet presAssocID="{54292CB0-011E-4706-9294-372AD5816BB9}" presName="sibTrans" presStyleCnt="0"/>
      <dgm:spPr/>
    </dgm:pt>
    <dgm:pt modelId="{F181BEB4-66E0-4B62-8712-BD0A64659834}" type="pres">
      <dgm:prSet presAssocID="{1777E161-D0DE-4D31-91FE-E2AD8AAC6AAC}" presName="compNode" presStyleCnt="0"/>
      <dgm:spPr/>
    </dgm:pt>
    <dgm:pt modelId="{0E81F59E-BE24-4A43-8B4D-78AE486DB35A}" type="pres">
      <dgm:prSet presAssocID="{1777E161-D0DE-4D31-91FE-E2AD8AAC6AAC}" presName="iconBgRect" presStyleLbl="bgShp" presStyleIdx="1" presStyleCnt="6"/>
      <dgm:spPr>
        <a:prstGeom prst="round2DiagRect">
          <a:avLst>
            <a:gd name="adj1" fmla="val 29727"/>
            <a:gd name="adj2" fmla="val 0"/>
          </a:avLst>
        </a:prstGeom>
        <a:solidFill>
          <a:schemeClr val="accent5"/>
        </a:solidFill>
      </dgm:spPr>
    </dgm:pt>
    <dgm:pt modelId="{C6C18185-40AF-48A2-8685-C39F432C8E80}" type="pres">
      <dgm:prSet presAssocID="{1777E161-D0DE-4D31-91FE-E2AD8AAC6AAC}"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resentation with bar chart"/>
        </a:ext>
      </dgm:extLst>
    </dgm:pt>
    <dgm:pt modelId="{676699DF-00CC-4F16-B4E6-75EFFED81874}" type="pres">
      <dgm:prSet presAssocID="{1777E161-D0DE-4D31-91FE-E2AD8AAC6AAC}" presName="spaceRect" presStyleCnt="0"/>
      <dgm:spPr/>
    </dgm:pt>
    <dgm:pt modelId="{1CD40C66-A0B4-4978-9941-A79D4CBD111B}" type="pres">
      <dgm:prSet presAssocID="{1777E161-D0DE-4D31-91FE-E2AD8AAC6AAC}" presName="textRect" presStyleLbl="revTx" presStyleIdx="1" presStyleCnt="6">
        <dgm:presLayoutVars>
          <dgm:chMax val="1"/>
          <dgm:chPref val="1"/>
        </dgm:presLayoutVars>
      </dgm:prSet>
      <dgm:spPr/>
    </dgm:pt>
    <dgm:pt modelId="{F18A00AD-35D1-4313-87F2-111D7B13ECED}" type="pres">
      <dgm:prSet presAssocID="{FB489039-8D8A-4FC2-9B37-994383FDE902}" presName="sibTrans" presStyleCnt="0"/>
      <dgm:spPr/>
    </dgm:pt>
    <dgm:pt modelId="{59EC7549-F063-437F-8388-459A5C769816}" type="pres">
      <dgm:prSet presAssocID="{A0E3938A-38FD-4C6B-BC76-DCF294EE93DC}" presName="compNode" presStyleCnt="0"/>
      <dgm:spPr/>
    </dgm:pt>
    <dgm:pt modelId="{81253FDF-02A1-40D1-89CA-3EA7AF168FD7}" type="pres">
      <dgm:prSet presAssocID="{A0E3938A-38FD-4C6B-BC76-DCF294EE93DC}" presName="iconBgRect" presStyleLbl="bgShp" presStyleIdx="2" presStyleCnt="6"/>
      <dgm:spPr>
        <a:prstGeom prst="round2DiagRect">
          <a:avLst>
            <a:gd name="adj1" fmla="val 29727"/>
            <a:gd name="adj2" fmla="val 0"/>
          </a:avLst>
        </a:prstGeom>
        <a:solidFill>
          <a:schemeClr val="accent5"/>
        </a:solidFill>
      </dgm:spPr>
    </dgm:pt>
    <dgm:pt modelId="{8156E8E0-9CDC-4EAB-A61D-AF474D6D9368}" type="pres">
      <dgm:prSet presAssocID="{A0E3938A-38FD-4C6B-BC76-DCF294EE93DC}"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Lightbulb"/>
        </a:ext>
      </dgm:extLst>
    </dgm:pt>
    <dgm:pt modelId="{CF8829A0-3E8F-471E-B721-0E359AF6C976}" type="pres">
      <dgm:prSet presAssocID="{A0E3938A-38FD-4C6B-BC76-DCF294EE93DC}" presName="spaceRect" presStyleCnt="0"/>
      <dgm:spPr/>
    </dgm:pt>
    <dgm:pt modelId="{2DEB68D9-2D2A-405A-A95A-F123B81445D3}" type="pres">
      <dgm:prSet presAssocID="{A0E3938A-38FD-4C6B-BC76-DCF294EE93DC}" presName="textRect" presStyleLbl="revTx" presStyleIdx="2" presStyleCnt="6">
        <dgm:presLayoutVars>
          <dgm:chMax val="1"/>
          <dgm:chPref val="1"/>
        </dgm:presLayoutVars>
      </dgm:prSet>
      <dgm:spPr/>
    </dgm:pt>
    <dgm:pt modelId="{83DF201E-00F2-4DA5-9A88-1F00CCD3A974}" type="pres">
      <dgm:prSet presAssocID="{7DE219E0-15AA-4B4B-9BED-F21993E27992}" presName="sibTrans" presStyleCnt="0"/>
      <dgm:spPr/>
    </dgm:pt>
    <dgm:pt modelId="{2700FFCC-AFA0-4860-BE66-0C34C7D8A301}" type="pres">
      <dgm:prSet presAssocID="{77B08DBE-8336-44DE-9889-3D32B61201D8}" presName="compNode" presStyleCnt="0"/>
      <dgm:spPr/>
    </dgm:pt>
    <dgm:pt modelId="{B5E01437-795B-4A7B-A868-FBCADE564044}" type="pres">
      <dgm:prSet presAssocID="{77B08DBE-8336-44DE-9889-3D32B61201D8}" presName="iconBgRect" presStyleLbl="bgShp" presStyleIdx="3" presStyleCnt="6"/>
      <dgm:spPr>
        <a:prstGeom prst="round2DiagRect">
          <a:avLst>
            <a:gd name="adj1" fmla="val 29727"/>
            <a:gd name="adj2" fmla="val 0"/>
          </a:avLst>
        </a:prstGeom>
        <a:solidFill>
          <a:schemeClr val="accent5"/>
        </a:solidFill>
      </dgm:spPr>
    </dgm:pt>
    <dgm:pt modelId="{FFCC4F4F-322F-4EB0-A380-94CDB472F9F7}" type="pres">
      <dgm:prSet presAssocID="{77B08DBE-8336-44DE-9889-3D32B61201D8}" presName="iconRect" presStyleLbl="node1" presStyleIdx="3"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Pie chart"/>
        </a:ext>
      </dgm:extLst>
    </dgm:pt>
    <dgm:pt modelId="{DE9DB96E-0BF9-4CE3-B714-9AB4C9C5E05A}" type="pres">
      <dgm:prSet presAssocID="{77B08DBE-8336-44DE-9889-3D32B61201D8}" presName="spaceRect" presStyleCnt="0"/>
      <dgm:spPr/>
    </dgm:pt>
    <dgm:pt modelId="{E29B0CE0-20B5-4AA6-B1CC-A9D7B368EF15}" type="pres">
      <dgm:prSet presAssocID="{77B08DBE-8336-44DE-9889-3D32B61201D8}" presName="textRect" presStyleLbl="revTx" presStyleIdx="3" presStyleCnt="6">
        <dgm:presLayoutVars>
          <dgm:chMax val="1"/>
          <dgm:chPref val="1"/>
        </dgm:presLayoutVars>
      </dgm:prSet>
      <dgm:spPr/>
    </dgm:pt>
    <dgm:pt modelId="{1D4391A4-D09A-41D6-A3F8-0449712E555A}" type="pres">
      <dgm:prSet presAssocID="{B7706EAC-74B6-44E6-9790-4AD9E6326E30}" presName="sibTrans" presStyleCnt="0"/>
      <dgm:spPr/>
    </dgm:pt>
    <dgm:pt modelId="{00B18204-3966-4B9B-80D9-119D91B13335}" type="pres">
      <dgm:prSet presAssocID="{4DF8BA8A-0485-4366-8317-2E3D3C5D8051}" presName="compNode" presStyleCnt="0"/>
      <dgm:spPr/>
    </dgm:pt>
    <dgm:pt modelId="{727A7D83-750C-43E8-AF3C-B51D715C1C7E}" type="pres">
      <dgm:prSet presAssocID="{4DF8BA8A-0485-4366-8317-2E3D3C5D8051}" presName="iconBgRect" presStyleLbl="bgShp" presStyleIdx="4" presStyleCnt="6"/>
      <dgm:spPr>
        <a:prstGeom prst="round2DiagRect">
          <a:avLst>
            <a:gd name="adj1" fmla="val 29727"/>
            <a:gd name="adj2" fmla="val 0"/>
          </a:avLst>
        </a:prstGeom>
        <a:solidFill>
          <a:schemeClr val="accent5"/>
        </a:solidFill>
      </dgm:spPr>
    </dgm:pt>
    <dgm:pt modelId="{E38E0F87-8DD2-4C6E-A353-FB247A8A5BFE}" type="pres">
      <dgm:prSet presAssocID="{4DF8BA8A-0485-4366-8317-2E3D3C5D8051}" presName="iconRect" presStyleLbl="node1" presStyleIdx="4"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resentation with bar chart"/>
        </a:ext>
      </dgm:extLst>
    </dgm:pt>
    <dgm:pt modelId="{BACFD8F2-97C1-4A01-9972-0D4AA470F9D7}" type="pres">
      <dgm:prSet presAssocID="{4DF8BA8A-0485-4366-8317-2E3D3C5D8051}" presName="spaceRect" presStyleCnt="0"/>
      <dgm:spPr/>
    </dgm:pt>
    <dgm:pt modelId="{0F3A3657-4D68-49F5-9E13-A46FC658E4BD}" type="pres">
      <dgm:prSet presAssocID="{4DF8BA8A-0485-4366-8317-2E3D3C5D8051}" presName="textRect" presStyleLbl="revTx" presStyleIdx="4" presStyleCnt="6">
        <dgm:presLayoutVars>
          <dgm:chMax val="1"/>
          <dgm:chPref val="1"/>
        </dgm:presLayoutVars>
      </dgm:prSet>
      <dgm:spPr/>
    </dgm:pt>
    <dgm:pt modelId="{EC47AF22-7A65-459F-8A84-9B4BC1661438}" type="pres">
      <dgm:prSet presAssocID="{AA780F9A-A763-4820-9805-9DD561508183}" presName="sibTrans" presStyleCnt="0"/>
      <dgm:spPr/>
    </dgm:pt>
    <dgm:pt modelId="{F5CD4E94-6103-44C6-91D1-B7CCBF12B5C0}" type="pres">
      <dgm:prSet presAssocID="{232F96E3-9B8C-456E-8A09-FF7ABDD39AE3}" presName="compNode" presStyleCnt="0"/>
      <dgm:spPr/>
    </dgm:pt>
    <dgm:pt modelId="{D0EAB0EB-5FF4-440D-B0CC-936210D07AA8}" type="pres">
      <dgm:prSet presAssocID="{232F96E3-9B8C-456E-8A09-FF7ABDD39AE3}" presName="iconBgRect" presStyleLbl="bgShp" presStyleIdx="5" presStyleCnt="6"/>
      <dgm:spPr>
        <a:prstGeom prst="round2DiagRect">
          <a:avLst>
            <a:gd name="adj1" fmla="val 29727"/>
            <a:gd name="adj2" fmla="val 0"/>
          </a:avLst>
        </a:prstGeom>
        <a:solidFill>
          <a:schemeClr val="accent5"/>
        </a:solidFill>
      </dgm:spPr>
    </dgm:pt>
    <dgm:pt modelId="{A4AF36B6-FE20-453B-9F5A-7EDEE7C7D8D5}" type="pres">
      <dgm:prSet presAssocID="{232F96E3-9B8C-456E-8A09-FF7ABDD39AE3}" presName="iconRect" presStyleLbl="node1" presStyleIdx="5"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Lightbulb"/>
        </a:ext>
      </dgm:extLst>
    </dgm:pt>
    <dgm:pt modelId="{DD94DCF7-A84D-4482-BA97-6F4F7174BD0A}" type="pres">
      <dgm:prSet presAssocID="{232F96E3-9B8C-456E-8A09-FF7ABDD39AE3}" presName="spaceRect" presStyleCnt="0"/>
      <dgm:spPr/>
    </dgm:pt>
    <dgm:pt modelId="{9922756D-BA47-449F-8437-C09CEA9DAA04}" type="pres">
      <dgm:prSet presAssocID="{232F96E3-9B8C-456E-8A09-FF7ABDD39AE3}" presName="textRect" presStyleLbl="revTx" presStyleIdx="5" presStyleCnt="6">
        <dgm:presLayoutVars>
          <dgm:chMax val="1"/>
          <dgm:chPref val="1"/>
        </dgm:presLayoutVars>
      </dgm:prSet>
      <dgm:spPr/>
    </dgm:pt>
  </dgm:ptLst>
  <dgm:cxnLst>
    <dgm:cxn modelId="{A341BC0D-6DD3-4979-9832-08DC41068DC6}" srcId="{34FF870C-5D9B-4878-9827-A3D8F8D3B4C3}" destId="{1777E161-D0DE-4D31-91FE-E2AD8AAC6AAC}" srcOrd="1" destOrd="0" parTransId="{50E45982-4B36-4BD3-ABAD-204FBA61FF0E}" sibTransId="{FB489039-8D8A-4FC2-9B37-994383FDE902}"/>
    <dgm:cxn modelId="{472D2D17-E245-46DF-98A5-C38415CADC1E}" type="presOf" srcId="{A0E3938A-38FD-4C6B-BC76-DCF294EE93DC}" destId="{2DEB68D9-2D2A-405A-A95A-F123B81445D3}" srcOrd="0" destOrd="0" presId="urn:microsoft.com/office/officeart/2018/5/layout/IconLeafLabelList"/>
    <dgm:cxn modelId="{B126511F-11FF-4EDD-85D7-D89737033340}" type="presOf" srcId="{34FF870C-5D9B-4878-9827-A3D8F8D3B4C3}" destId="{D2FA40C6-C0ED-46A3-92CE-B081053B2BA8}" srcOrd="0" destOrd="0" presId="urn:microsoft.com/office/officeart/2018/5/layout/IconLeafLabelList"/>
    <dgm:cxn modelId="{FA3ECF3F-F2D7-4808-8F32-35657BC1DF89}" type="presOf" srcId="{193252BB-1661-4EF1-B4B4-B609E884D6B5}" destId="{B2757675-DFB6-4B33-9701-161572571D2B}" srcOrd="0" destOrd="0" presId="urn:microsoft.com/office/officeart/2018/5/layout/IconLeafLabelList"/>
    <dgm:cxn modelId="{CCB3C86F-2099-43ED-859C-3DE179E5D986}" srcId="{34FF870C-5D9B-4878-9827-A3D8F8D3B4C3}" destId="{77B08DBE-8336-44DE-9889-3D32B61201D8}" srcOrd="3" destOrd="0" parTransId="{551B74CC-9AEB-450F-BFCA-527120800C62}" sibTransId="{B7706EAC-74B6-44E6-9790-4AD9E6326E30}"/>
    <dgm:cxn modelId="{A901987A-A4DD-43EB-95BF-1FBA5F1CFB34}" srcId="{34FF870C-5D9B-4878-9827-A3D8F8D3B4C3}" destId="{232F96E3-9B8C-456E-8A09-FF7ABDD39AE3}" srcOrd="5" destOrd="0" parTransId="{01C9D0E6-8C2F-4C83-AA94-F199D093A420}" sibTransId="{E4E3C58F-5688-4DAB-9836-6E0237877BB6}"/>
    <dgm:cxn modelId="{150D4E8E-9621-4A2D-9F32-8A069DFF594C}" type="presOf" srcId="{232F96E3-9B8C-456E-8A09-FF7ABDD39AE3}" destId="{9922756D-BA47-449F-8437-C09CEA9DAA04}" srcOrd="0" destOrd="0" presId="urn:microsoft.com/office/officeart/2018/5/layout/IconLeafLabelList"/>
    <dgm:cxn modelId="{F1960191-6C4D-45E6-A70C-022CDEE00113}" srcId="{34FF870C-5D9B-4878-9827-A3D8F8D3B4C3}" destId="{A0E3938A-38FD-4C6B-BC76-DCF294EE93DC}" srcOrd="2" destOrd="0" parTransId="{8655D1BC-F152-4DA3-90FE-11A6554E87C9}" sibTransId="{7DE219E0-15AA-4B4B-9BED-F21993E27992}"/>
    <dgm:cxn modelId="{2499999A-BC05-4EC4-9481-A3F2A78643B1}" type="presOf" srcId="{4DF8BA8A-0485-4366-8317-2E3D3C5D8051}" destId="{0F3A3657-4D68-49F5-9E13-A46FC658E4BD}" srcOrd="0" destOrd="0" presId="urn:microsoft.com/office/officeart/2018/5/layout/IconLeafLabelList"/>
    <dgm:cxn modelId="{04CA449C-764F-4A49-9CFA-2869FC45E4BB}" srcId="{34FF870C-5D9B-4878-9827-A3D8F8D3B4C3}" destId="{4DF8BA8A-0485-4366-8317-2E3D3C5D8051}" srcOrd="4" destOrd="0" parTransId="{1CA81DEE-CC91-4E17-A46A-1A9D60BDB9EE}" sibTransId="{AA780F9A-A763-4820-9805-9DD561508183}"/>
    <dgm:cxn modelId="{C3093AB7-9BBB-4595-A705-841ABB75BC49}" type="presOf" srcId="{1777E161-D0DE-4D31-91FE-E2AD8AAC6AAC}" destId="{1CD40C66-A0B4-4978-9941-A79D4CBD111B}" srcOrd="0" destOrd="0" presId="urn:microsoft.com/office/officeart/2018/5/layout/IconLeafLabelList"/>
    <dgm:cxn modelId="{095425F3-197C-4E69-84D5-0C51196EF1C6}" srcId="{34FF870C-5D9B-4878-9827-A3D8F8D3B4C3}" destId="{193252BB-1661-4EF1-B4B4-B609E884D6B5}" srcOrd="0" destOrd="0" parTransId="{5A04EF90-0F09-4424-BA8F-063E80337D8E}" sibTransId="{54292CB0-011E-4706-9294-372AD5816BB9}"/>
    <dgm:cxn modelId="{B99FC9F7-185F-48FE-8245-DA061DE9F79A}" type="presOf" srcId="{77B08DBE-8336-44DE-9889-3D32B61201D8}" destId="{E29B0CE0-20B5-4AA6-B1CC-A9D7B368EF15}" srcOrd="0" destOrd="0" presId="urn:microsoft.com/office/officeart/2018/5/layout/IconLeafLabelList"/>
    <dgm:cxn modelId="{CFFB4A70-BD6C-4082-9DB4-48041D051C82}" type="presParOf" srcId="{D2FA40C6-C0ED-46A3-92CE-B081053B2BA8}" destId="{4F71816B-273C-49A1-A458-BCE14C9FAD7C}" srcOrd="0" destOrd="0" presId="urn:microsoft.com/office/officeart/2018/5/layout/IconLeafLabelList"/>
    <dgm:cxn modelId="{697C797D-B0A3-487C-82FB-C6242AC02007}" type="presParOf" srcId="{4F71816B-273C-49A1-A458-BCE14C9FAD7C}" destId="{23A2EDD9-C89F-49C9-AE4A-D6196B4CA219}" srcOrd="0" destOrd="0" presId="urn:microsoft.com/office/officeart/2018/5/layout/IconLeafLabelList"/>
    <dgm:cxn modelId="{DF512F07-EEDC-4E6F-8099-188C14ECF869}" type="presParOf" srcId="{4F71816B-273C-49A1-A458-BCE14C9FAD7C}" destId="{AFF6CE53-2172-43E4-BC33-3C48272DDCF0}" srcOrd="1" destOrd="0" presId="urn:microsoft.com/office/officeart/2018/5/layout/IconLeafLabelList"/>
    <dgm:cxn modelId="{9D5B3B65-8825-47E0-95F3-9A1D2B1E6DD6}" type="presParOf" srcId="{4F71816B-273C-49A1-A458-BCE14C9FAD7C}" destId="{8CFED58E-CED6-48CB-AD6E-8A220711C954}" srcOrd="2" destOrd="0" presId="urn:microsoft.com/office/officeart/2018/5/layout/IconLeafLabelList"/>
    <dgm:cxn modelId="{1E9B72B2-2AB0-418C-94B5-6567B0CCC879}" type="presParOf" srcId="{4F71816B-273C-49A1-A458-BCE14C9FAD7C}" destId="{B2757675-DFB6-4B33-9701-161572571D2B}" srcOrd="3" destOrd="0" presId="urn:microsoft.com/office/officeart/2018/5/layout/IconLeafLabelList"/>
    <dgm:cxn modelId="{127552B3-8890-4CBD-B12B-9C8A4BCA5A9E}" type="presParOf" srcId="{D2FA40C6-C0ED-46A3-92CE-B081053B2BA8}" destId="{FF5FC25A-8895-4059-A7CB-AC8E769B2E4B}" srcOrd="1" destOrd="0" presId="urn:microsoft.com/office/officeart/2018/5/layout/IconLeafLabelList"/>
    <dgm:cxn modelId="{1C669417-79B7-433E-A975-738A07EE9783}" type="presParOf" srcId="{D2FA40C6-C0ED-46A3-92CE-B081053B2BA8}" destId="{F181BEB4-66E0-4B62-8712-BD0A64659834}" srcOrd="2" destOrd="0" presId="urn:microsoft.com/office/officeart/2018/5/layout/IconLeafLabelList"/>
    <dgm:cxn modelId="{9C7F80FB-C680-4E35-AD11-9BE4BD6556F1}" type="presParOf" srcId="{F181BEB4-66E0-4B62-8712-BD0A64659834}" destId="{0E81F59E-BE24-4A43-8B4D-78AE486DB35A}" srcOrd="0" destOrd="0" presId="urn:microsoft.com/office/officeart/2018/5/layout/IconLeafLabelList"/>
    <dgm:cxn modelId="{998459A1-F347-48D8-BB50-EB12075F5FDA}" type="presParOf" srcId="{F181BEB4-66E0-4B62-8712-BD0A64659834}" destId="{C6C18185-40AF-48A2-8685-C39F432C8E80}" srcOrd="1" destOrd="0" presId="urn:microsoft.com/office/officeart/2018/5/layout/IconLeafLabelList"/>
    <dgm:cxn modelId="{EC8BA919-8D94-4FB4-BC09-6604E9B16BBF}" type="presParOf" srcId="{F181BEB4-66E0-4B62-8712-BD0A64659834}" destId="{676699DF-00CC-4F16-B4E6-75EFFED81874}" srcOrd="2" destOrd="0" presId="urn:microsoft.com/office/officeart/2018/5/layout/IconLeafLabelList"/>
    <dgm:cxn modelId="{99E65743-4445-4C74-BBE7-040C68F4FF62}" type="presParOf" srcId="{F181BEB4-66E0-4B62-8712-BD0A64659834}" destId="{1CD40C66-A0B4-4978-9941-A79D4CBD111B}" srcOrd="3" destOrd="0" presId="urn:microsoft.com/office/officeart/2018/5/layout/IconLeafLabelList"/>
    <dgm:cxn modelId="{044D2D07-87CA-47BD-BFAF-AD1C67AA89AA}" type="presParOf" srcId="{D2FA40C6-C0ED-46A3-92CE-B081053B2BA8}" destId="{F18A00AD-35D1-4313-87F2-111D7B13ECED}" srcOrd="3" destOrd="0" presId="urn:microsoft.com/office/officeart/2018/5/layout/IconLeafLabelList"/>
    <dgm:cxn modelId="{8A2DCF1E-4E06-4424-AA2E-B74ACB475E11}" type="presParOf" srcId="{D2FA40C6-C0ED-46A3-92CE-B081053B2BA8}" destId="{59EC7549-F063-437F-8388-459A5C769816}" srcOrd="4" destOrd="0" presId="urn:microsoft.com/office/officeart/2018/5/layout/IconLeafLabelList"/>
    <dgm:cxn modelId="{9F0E93DA-CF03-4DEE-B53D-F38603507FC7}" type="presParOf" srcId="{59EC7549-F063-437F-8388-459A5C769816}" destId="{81253FDF-02A1-40D1-89CA-3EA7AF168FD7}" srcOrd="0" destOrd="0" presId="urn:microsoft.com/office/officeart/2018/5/layout/IconLeafLabelList"/>
    <dgm:cxn modelId="{4D35F28B-EF19-4A81-863F-ABB1FD8C2333}" type="presParOf" srcId="{59EC7549-F063-437F-8388-459A5C769816}" destId="{8156E8E0-9CDC-4EAB-A61D-AF474D6D9368}" srcOrd="1" destOrd="0" presId="urn:microsoft.com/office/officeart/2018/5/layout/IconLeafLabelList"/>
    <dgm:cxn modelId="{6D4CD298-2BC6-42A7-91B3-33BBA4EB1AE7}" type="presParOf" srcId="{59EC7549-F063-437F-8388-459A5C769816}" destId="{CF8829A0-3E8F-471E-B721-0E359AF6C976}" srcOrd="2" destOrd="0" presId="urn:microsoft.com/office/officeart/2018/5/layout/IconLeafLabelList"/>
    <dgm:cxn modelId="{F6EAE01F-088E-445D-B1CC-B67F9FD8C8D6}" type="presParOf" srcId="{59EC7549-F063-437F-8388-459A5C769816}" destId="{2DEB68D9-2D2A-405A-A95A-F123B81445D3}" srcOrd="3" destOrd="0" presId="urn:microsoft.com/office/officeart/2018/5/layout/IconLeafLabelList"/>
    <dgm:cxn modelId="{C6A6707B-2254-4CF7-9937-A378E0A4F45A}" type="presParOf" srcId="{D2FA40C6-C0ED-46A3-92CE-B081053B2BA8}" destId="{83DF201E-00F2-4DA5-9A88-1F00CCD3A974}" srcOrd="5" destOrd="0" presId="urn:microsoft.com/office/officeart/2018/5/layout/IconLeafLabelList"/>
    <dgm:cxn modelId="{3A104CFD-2DE8-4460-8303-EBEECA0C19FB}" type="presParOf" srcId="{D2FA40C6-C0ED-46A3-92CE-B081053B2BA8}" destId="{2700FFCC-AFA0-4860-BE66-0C34C7D8A301}" srcOrd="6" destOrd="0" presId="urn:microsoft.com/office/officeart/2018/5/layout/IconLeafLabelList"/>
    <dgm:cxn modelId="{708CB078-E6F1-4CEA-BC3A-08ECE2D34AD3}" type="presParOf" srcId="{2700FFCC-AFA0-4860-BE66-0C34C7D8A301}" destId="{B5E01437-795B-4A7B-A868-FBCADE564044}" srcOrd="0" destOrd="0" presId="urn:microsoft.com/office/officeart/2018/5/layout/IconLeafLabelList"/>
    <dgm:cxn modelId="{C91314E4-7893-40DA-B439-345FEDB459D1}" type="presParOf" srcId="{2700FFCC-AFA0-4860-BE66-0C34C7D8A301}" destId="{FFCC4F4F-322F-4EB0-A380-94CDB472F9F7}" srcOrd="1" destOrd="0" presId="urn:microsoft.com/office/officeart/2018/5/layout/IconLeafLabelList"/>
    <dgm:cxn modelId="{605007FE-538D-442F-86BC-49ECB9E77551}" type="presParOf" srcId="{2700FFCC-AFA0-4860-BE66-0C34C7D8A301}" destId="{DE9DB96E-0BF9-4CE3-B714-9AB4C9C5E05A}" srcOrd="2" destOrd="0" presId="urn:microsoft.com/office/officeart/2018/5/layout/IconLeafLabelList"/>
    <dgm:cxn modelId="{6FE8DDE1-3E5C-49F6-A76E-7A89ADD12350}" type="presParOf" srcId="{2700FFCC-AFA0-4860-BE66-0C34C7D8A301}" destId="{E29B0CE0-20B5-4AA6-B1CC-A9D7B368EF15}" srcOrd="3" destOrd="0" presId="urn:microsoft.com/office/officeart/2018/5/layout/IconLeafLabelList"/>
    <dgm:cxn modelId="{B71366A8-8270-4790-B415-E7BBA7A36838}" type="presParOf" srcId="{D2FA40C6-C0ED-46A3-92CE-B081053B2BA8}" destId="{1D4391A4-D09A-41D6-A3F8-0449712E555A}" srcOrd="7" destOrd="0" presId="urn:microsoft.com/office/officeart/2018/5/layout/IconLeafLabelList"/>
    <dgm:cxn modelId="{68F2A07F-B8D8-4B54-A054-90941F4B5ACB}" type="presParOf" srcId="{D2FA40C6-C0ED-46A3-92CE-B081053B2BA8}" destId="{00B18204-3966-4B9B-80D9-119D91B13335}" srcOrd="8" destOrd="0" presId="urn:microsoft.com/office/officeart/2018/5/layout/IconLeafLabelList"/>
    <dgm:cxn modelId="{EEAEFAFF-C911-4C91-B544-5328CBB5B954}" type="presParOf" srcId="{00B18204-3966-4B9B-80D9-119D91B13335}" destId="{727A7D83-750C-43E8-AF3C-B51D715C1C7E}" srcOrd="0" destOrd="0" presId="urn:microsoft.com/office/officeart/2018/5/layout/IconLeafLabelList"/>
    <dgm:cxn modelId="{BBDB4127-03FF-4C74-AC64-7E596D10AEA1}" type="presParOf" srcId="{00B18204-3966-4B9B-80D9-119D91B13335}" destId="{E38E0F87-8DD2-4C6E-A353-FB247A8A5BFE}" srcOrd="1" destOrd="0" presId="urn:microsoft.com/office/officeart/2018/5/layout/IconLeafLabelList"/>
    <dgm:cxn modelId="{942A19D9-B689-4288-AE9E-0FFA739A1E50}" type="presParOf" srcId="{00B18204-3966-4B9B-80D9-119D91B13335}" destId="{BACFD8F2-97C1-4A01-9972-0D4AA470F9D7}" srcOrd="2" destOrd="0" presId="urn:microsoft.com/office/officeart/2018/5/layout/IconLeafLabelList"/>
    <dgm:cxn modelId="{18C04887-653B-4D02-ACFB-431C9D49F3A8}" type="presParOf" srcId="{00B18204-3966-4B9B-80D9-119D91B13335}" destId="{0F3A3657-4D68-49F5-9E13-A46FC658E4BD}" srcOrd="3" destOrd="0" presId="urn:microsoft.com/office/officeart/2018/5/layout/IconLeafLabelList"/>
    <dgm:cxn modelId="{0AE85D37-E447-43E0-BE3B-8D961F04BDA5}" type="presParOf" srcId="{D2FA40C6-C0ED-46A3-92CE-B081053B2BA8}" destId="{EC47AF22-7A65-459F-8A84-9B4BC1661438}" srcOrd="9" destOrd="0" presId="urn:microsoft.com/office/officeart/2018/5/layout/IconLeafLabelList"/>
    <dgm:cxn modelId="{27CAB503-B9BE-4EC2-BDF0-BA8C6134E4AD}" type="presParOf" srcId="{D2FA40C6-C0ED-46A3-92CE-B081053B2BA8}" destId="{F5CD4E94-6103-44C6-91D1-B7CCBF12B5C0}" srcOrd="10" destOrd="0" presId="urn:microsoft.com/office/officeart/2018/5/layout/IconLeafLabelList"/>
    <dgm:cxn modelId="{F8C93B2E-45DF-453C-8735-147922B478AA}" type="presParOf" srcId="{F5CD4E94-6103-44C6-91D1-B7CCBF12B5C0}" destId="{D0EAB0EB-5FF4-440D-B0CC-936210D07AA8}" srcOrd="0" destOrd="0" presId="urn:microsoft.com/office/officeart/2018/5/layout/IconLeafLabelList"/>
    <dgm:cxn modelId="{809CA452-9378-48A0-8E29-552611CB2CBB}" type="presParOf" srcId="{F5CD4E94-6103-44C6-91D1-B7CCBF12B5C0}" destId="{A4AF36B6-FE20-453B-9F5A-7EDEE7C7D8D5}" srcOrd="1" destOrd="0" presId="urn:microsoft.com/office/officeart/2018/5/layout/IconLeafLabelList"/>
    <dgm:cxn modelId="{78A4166F-9619-4520-9A98-DDA4F5500C0F}" type="presParOf" srcId="{F5CD4E94-6103-44C6-91D1-B7CCBF12B5C0}" destId="{DD94DCF7-A84D-4482-BA97-6F4F7174BD0A}" srcOrd="2" destOrd="0" presId="urn:microsoft.com/office/officeart/2018/5/layout/IconLeafLabelList"/>
    <dgm:cxn modelId="{264ECE4C-D3E0-47C5-A9BB-2778B30C45AA}" type="presParOf" srcId="{F5CD4E94-6103-44C6-91D1-B7CCBF12B5C0}" destId="{9922756D-BA47-449F-8437-C09CEA9DAA04}"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A2EDD9-C89F-49C9-AE4A-D6196B4CA219}">
      <dsp:nvSpPr>
        <dsp:cNvPr id="0" name=""/>
        <dsp:cNvSpPr/>
      </dsp:nvSpPr>
      <dsp:spPr>
        <a:xfrm>
          <a:off x="275032" y="953278"/>
          <a:ext cx="851378" cy="851378"/>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AFF6CE53-2172-43E4-BC33-3C48272DDCF0}">
      <dsp:nvSpPr>
        <dsp:cNvPr id="0" name=""/>
        <dsp:cNvSpPr/>
      </dsp:nvSpPr>
      <dsp:spPr>
        <a:xfrm>
          <a:off x="456474" y="1134719"/>
          <a:ext cx="488496" cy="48849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2757675-DFB6-4B33-9701-161572571D2B}">
      <dsp:nvSpPr>
        <dsp:cNvPr id="0" name=""/>
        <dsp:cNvSpPr/>
      </dsp:nvSpPr>
      <dsp:spPr>
        <a:xfrm>
          <a:off x="2870" y="2069840"/>
          <a:ext cx="1395703" cy="558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cap="all"/>
          </a:pPr>
          <a:r>
            <a:rPr lang="en-US" sz="1600" kern="1200" dirty="0"/>
            <a:t>ABSTRACT</a:t>
          </a:r>
        </a:p>
      </dsp:txBody>
      <dsp:txXfrm>
        <a:off x="2870" y="2069840"/>
        <a:ext cx="1395703" cy="558281"/>
      </dsp:txXfrm>
    </dsp:sp>
    <dsp:sp modelId="{0E81F59E-BE24-4A43-8B4D-78AE486DB35A}">
      <dsp:nvSpPr>
        <dsp:cNvPr id="0" name=""/>
        <dsp:cNvSpPr/>
      </dsp:nvSpPr>
      <dsp:spPr>
        <a:xfrm>
          <a:off x="1914983" y="953278"/>
          <a:ext cx="851378" cy="851378"/>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C6C18185-40AF-48A2-8685-C39F432C8E80}">
      <dsp:nvSpPr>
        <dsp:cNvPr id="0" name=""/>
        <dsp:cNvSpPr/>
      </dsp:nvSpPr>
      <dsp:spPr>
        <a:xfrm>
          <a:off x="2096425" y="1134719"/>
          <a:ext cx="488496" cy="48849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CD40C66-A0B4-4978-9941-A79D4CBD111B}">
      <dsp:nvSpPr>
        <dsp:cNvPr id="0" name=""/>
        <dsp:cNvSpPr/>
      </dsp:nvSpPr>
      <dsp:spPr>
        <a:xfrm>
          <a:off x="1642821" y="2069840"/>
          <a:ext cx="1395703" cy="558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cap="all"/>
          </a:pPr>
          <a:r>
            <a:rPr lang="en-US" sz="1600" kern="1200" dirty="0"/>
            <a:t>INTRODUCTION</a:t>
          </a:r>
        </a:p>
      </dsp:txBody>
      <dsp:txXfrm>
        <a:off x="1642821" y="2069840"/>
        <a:ext cx="1395703" cy="558281"/>
      </dsp:txXfrm>
    </dsp:sp>
    <dsp:sp modelId="{81253FDF-02A1-40D1-89CA-3EA7AF168FD7}">
      <dsp:nvSpPr>
        <dsp:cNvPr id="0" name=""/>
        <dsp:cNvSpPr/>
      </dsp:nvSpPr>
      <dsp:spPr>
        <a:xfrm>
          <a:off x="3554934" y="953278"/>
          <a:ext cx="851378" cy="851378"/>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8156E8E0-9CDC-4EAB-A61D-AF474D6D9368}">
      <dsp:nvSpPr>
        <dsp:cNvPr id="0" name=""/>
        <dsp:cNvSpPr/>
      </dsp:nvSpPr>
      <dsp:spPr>
        <a:xfrm>
          <a:off x="3736376" y="1134719"/>
          <a:ext cx="488496" cy="48849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DEB68D9-2D2A-405A-A95A-F123B81445D3}">
      <dsp:nvSpPr>
        <dsp:cNvPr id="0" name=""/>
        <dsp:cNvSpPr/>
      </dsp:nvSpPr>
      <dsp:spPr>
        <a:xfrm>
          <a:off x="3282772" y="2069840"/>
          <a:ext cx="1395703" cy="558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cap="all"/>
          </a:pPr>
          <a:r>
            <a:rPr lang="en-US" sz="1600" kern="1200" dirty="0"/>
            <a:t>EXISTING METHOD</a:t>
          </a:r>
        </a:p>
      </dsp:txBody>
      <dsp:txXfrm>
        <a:off x="3282772" y="2069840"/>
        <a:ext cx="1395703" cy="558281"/>
      </dsp:txXfrm>
    </dsp:sp>
    <dsp:sp modelId="{B5E01437-795B-4A7B-A868-FBCADE564044}">
      <dsp:nvSpPr>
        <dsp:cNvPr id="0" name=""/>
        <dsp:cNvSpPr/>
      </dsp:nvSpPr>
      <dsp:spPr>
        <a:xfrm>
          <a:off x="5194886" y="953278"/>
          <a:ext cx="851378" cy="851378"/>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FFCC4F4F-322F-4EB0-A380-94CDB472F9F7}">
      <dsp:nvSpPr>
        <dsp:cNvPr id="0" name=""/>
        <dsp:cNvSpPr/>
      </dsp:nvSpPr>
      <dsp:spPr>
        <a:xfrm>
          <a:off x="5376327" y="1134719"/>
          <a:ext cx="488496" cy="48849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E29B0CE0-20B5-4AA6-B1CC-A9D7B368EF15}">
      <dsp:nvSpPr>
        <dsp:cNvPr id="0" name=""/>
        <dsp:cNvSpPr/>
      </dsp:nvSpPr>
      <dsp:spPr>
        <a:xfrm>
          <a:off x="4922724" y="2069840"/>
          <a:ext cx="1395703" cy="558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cap="all"/>
          </a:pPr>
          <a:r>
            <a:rPr lang="en-US" sz="1600" kern="1200" dirty="0"/>
            <a:t>PROPOSED SYSTEM</a:t>
          </a:r>
        </a:p>
      </dsp:txBody>
      <dsp:txXfrm>
        <a:off x="4922724" y="2069840"/>
        <a:ext cx="1395703" cy="558281"/>
      </dsp:txXfrm>
    </dsp:sp>
    <dsp:sp modelId="{727A7D83-750C-43E8-AF3C-B51D715C1C7E}">
      <dsp:nvSpPr>
        <dsp:cNvPr id="0" name=""/>
        <dsp:cNvSpPr/>
      </dsp:nvSpPr>
      <dsp:spPr>
        <a:xfrm>
          <a:off x="6834837" y="953278"/>
          <a:ext cx="851378" cy="851378"/>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E38E0F87-8DD2-4C6E-A353-FB247A8A5BFE}">
      <dsp:nvSpPr>
        <dsp:cNvPr id="0" name=""/>
        <dsp:cNvSpPr/>
      </dsp:nvSpPr>
      <dsp:spPr>
        <a:xfrm>
          <a:off x="7016278" y="1134719"/>
          <a:ext cx="488496" cy="48849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0F3A3657-4D68-49F5-9E13-A46FC658E4BD}">
      <dsp:nvSpPr>
        <dsp:cNvPr id="0" name=""/>
        <dsp:cNvSpPr/>
      </dsp:nvSpPr>
      <dsp:spPr>
        <a:xfrm>
          <a:off x="6562675" y="2069840"/>
          <a:ext cx="1395703" cy="558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cap="all"/>
          </a:pPr>
          <a:r>
            <a:rPr lang="en-US" sz="1600" kern="1200" dirty="0"/>
            <a:t>ALGORITHMS &amp; TECHNIQUES</a:t>
          </a:r>
        </a:p>
      </dsp:txBody>
      <dsp:txXfrm>
        <a:off x="6562675" y="2069840"/>
        <a:ext cx="1395703" cy="558281"/>
      </dsp:txXfrm>
    </dsp:sp>
    <dsp:sp modelId="{D0EAB0EB-5FF4-440D-B0CC-936210D07AA8}">
      <dsp:nvSpPr>
        <dsp:cNvPr id="0" name=""/>
        <dsp:cNvSpPr/>
      </dsp:nvSpPr>
      <dsp:spPr>
        <a:xfrm>
          <a:off x="8474788" y="953278"/>
          <a:ext cx="851378" cy="851378"/>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A4AF36B6-FE20-453B-9F5A-7EDEE7C7D8D5}">
      <dsp:nvSpPr>
        <dsp:cNvPr id="0" name=""/>
        <dsp:cNvSpPr/>
      </dsp:nvSpPr>
      <dsp:spPr>
        <a:xfrm>
          <a:off x="8656229" y="1134719"/>
          <a:ext cx="488496" cy="48849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9922756D-BA47-449F-8437-C09CEA9DAA04}">
      <dsp:nvSpPr>
        <dsp:cNvPr id="0" name=""/>
        <dsp:cNvSpPr/>
      </dsp:nvSpPr>
      <dsp:spPr>
        <a:xfrm>
          <a:off x="8202626" y="2069840"/>
          <a:ext cx="1395703" cy="558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cap="all"/>
          </a:pPr>
          <a:r>
            <a:rPr lang="en-US" sz="1600" kern="1200" dirty="0"/>
            <a:t>FINAL OUTCOME</a:t>
          </a:r>
        </a:p>
      </dsp:txBody>
      <dsp:txXfrm>
        <a:off x="8202626" y="2069840"/>
        <a:ext cx="1395703" cy="558281"/>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svg>
</file>

<file path=ppt/media/image4.png>
</file>

<file path=ppt/media/image5.svg>
</file>

<file path=ppt/media/image6.png>
</file>

<file path=ppt/media/image7.sv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4/12/2024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4/12/2024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4/12/2024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4/12/2024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4/12/2024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4/12/2024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4/12/2024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4/12/2024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4/12/2024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307868" y="4549013"/>
            <a:ext cx="5268177" cy="1086237"/>
          </a:xfrm>
        </p:spPr>
        <p:txBody>
          <a:bodyPr>
            <a:noAutofit/>
          </a:bodyPr>
          <a:lstStyle/>
          <a:p>
            <a:pPr algn="l"/>
            <a:r>
              <a:rPr lang="en-GB" sz="3000" dirty="0" err="1">
                <a:solidFill>
                  <a:srgbClr val="FFFFFF"/>
                </a:solidFill>
              </a:rPr>
              <a:t>EnerGauge</a:t>
            </a:r>
            <a:r>
              <a:rPr lang="en-GB" sz="3000" dirty="0">
                <a:solidFill>
                  <a:srgbClr val="FFFFFF"/>
                </a:solidFill>
              </a:rPr>
              <a:t>: The </a:t>
            </a:r>
            <a:r>
              <a:rPr lang="en-GB" sz="3000" dirty="0" err="1">
                <a:solidFill>
                  <a:srgbClr val="FFFFFF"/>
                </a:solidFill>
              </a:rPr>
              <a:t>Futurecast</a:t>
            </a:r>
            <a:r>
              <a:rPr lang="en-GB" sz="3000" dirty="0">
                <a:solidFill>
                  <a:srgbClr val="FFFFFF"/>
                </a:solidFill>
              </a:rPr>
              <a:t> Model for Demand Dynamics</a:t>
            </a:r>
            <a:endParaRPr lang="en-US" sz="3000" dirty="0">
              <a:solidFill>
                <a:srgbClr val="FFFFFF"/>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307869" y="5635255"/>
            <a:ext cx="5268177" cy="531866"/>
          </a:xfrm>
        </p:spPr>
        <p:txBody>
          <a:bodyPr>
            <a:normAutofit/>
          </a:bodyPr>
          <a:lstStyle/>
          <a:p>
            <a:pPr algn="l">
              <a:spcAft>
                <a:spcPts val="600"/>
              </a:spcAft>
            </a:pPr>
            <a:r>
              <a:rPr lang="en-US" sz="1800" dirty="0">
                <a:solidFill>
                  <a:srgbClr val="FFFFFF"/>
                </a:solidFill>
              </a:rPr>
              <a:t>SANJAY P</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A1A7C3-ADF3-1984-6437-7215B7B30680}"/>
              </a:ext>
            </a:extLst>
          </p:cNvPr>
          <p:cNvSpPr>
            <a:spLocks noGrp="1"/>
          </p:cNvSpPr>
          <p:nvPr>
            <p:ph idx="1"/>
          </p:nvPr>
        </p:nvSpPr>
        <p:spPr>
          <a:xfrm>
            <a:off x="1371600" y="508000"/>
            <a:ext cx="9601200" cy="5359400"/>
          </a:xfrm>
        </p:spPr>
        <p:txBody>
          <a:bodyPr/>
          <a:lstStyle/>
          <a:p>
            <a:pPr marL="0" indent="0">
              <a:buNone/>
            </a:pPr>
            <a:r>
              <a:rPr lang="en-GB" b="1" dirty="0"/>
              <a:t>Advantages:</a:t>
            </a:r>
            <a:endParaRPr lang="en-GB" dirty="0"/>
          </a:p>
          <a:p>
            <a:r>
              <a:rPr lang="en-GB" dirty="0"/>
              <a:t>Insight Generation: Through my analysis, you can gain insights into the factors influencing energy consumption and weather patterns.</a:t>
            </a:r>
          </a:p>
          <a:p>
            <a:r>
              <a:rPr lang="en-GB" dirty="0"/>
              <a:t>Forecasting: By building predictive models, you can forecast future energy demand and weather conditions, which can be valuable for planning and decision-making.</a:t>
            </a:r>
          </a:p>
          <a:p>
            <a:r>
              <a:rPr lang="en-GB" dirty="0"/>
              <a:t>Optimization: Understanding energy consumption patterns can help in optimizing resource allocation, improving efficiency, and reducing costs.</a:t>
            </a:r>
          </a:p>
          <a:p>
            <a:r>
              <a:rPr lang="en-GB" dirty="0"/>
              <a:t>Adaptation: With accurate forecasts, stakeholders can better adapt to changing energy demands and weather conditions, leading to improved resilience and sustainability.</a:t>
            </a:r>
            <a:endParaRPr lang="en-IN" dirty="0"/>
          </a:p>
        </p:txBody>
      </p:sp>
    </p:spTree>
    <p:extLst>
      <p:ext uri="{BB962C8B-B14F-4D97-AF65-F5344CB8AC3E}">
        <p14:creationId xmlns:p14="http://schemas.microsoft.com/office/powerpoint/2010/main" val="2667536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B5EFC-2324-0FFC-62CB-29C7648ECC20}"/>
              </a:ext>
            </a:extLst>
          </p:cNvPr>
          <p:cNvSpPr>
            <a:spLocks noGrp="1"/>
          </p:cNvSpPr>
          <p:nvPr>
            <p:ph type="title"/>
          </p:nvPr>
        </p:nvSpPr>
        <p:spPr/>
        <p:txBody>
          <a:bodyPr/>
          <a:lstStyle/>
          <a:p>
            <a:r>
              <a:rPr lang="en-GB" dirty="0"/>
              <a:t>FUTURE ENHANCEMENT</a:t>
            </a:r>
            <a:endParaRPr lang="en-IN" dirty="0"/>
          </a:p>
        </p:txBody>
      </p:sp>
      <p:sp>
        <p:nvSpPr>
          <p:cNvPr id="3" name="Content Placeholder 2">
            <a:extLst>
              <a:ext uri="{FF2B5EF4-FFF2-40B4-BE49-F238E27FC236}">
                <a16:creationId xmlns:a16="http://schemas.microsoft.com/office/drawing/2014/main" id="{14097D97-117C-2476-68AC-97E886DD0E00}"/>
              </a:ext>
            </a:extLst>
          </p:cNvPr>
          <p:cNvSpPr>
            <a:spLocks noGrp="1"/>
          </p:cNvSpPr>
          <p:nvPr>
            <p:ph idx="1"/>
          </p:nvPr>
        </p:nvSpPr>
        <p:spPr/>
        <p:txBody>
          <a:bodyPr>
            <a:normAutofit fontScale="70000" lnSpcReduction="20000"/>
          </a:bodyPr>
          <a:lstStyle/>
          <a:p>
            <a:pPr marL="0" indent="0">
              <a:buNone/>
            </a:pPr>
            <a:r>
              <a:rPr lang="en-GB" b="1" dirty="0"/>
              <a:t>Linear Regression:</a:t>
            </a:r>
          </a:p>
          <a:p>
            <a:pPr marL="0" indent="0">
              <a:buNone/>
            </a:pPr>
            <a:r>
              <a:rPr lang="en-GB" dirty="0"/>
              <a:t>Disadvantages:</a:t>
            </a:r>
          </a:p>
          <a:p>
            <a:r>
              <a:rPr lang="en-GB" dirty="0"/>
              <a:t>Linear regression assumes a linear relationship between the independent and dependent variables. It may not capture complex nonlinear relationships in the data.</a:t>
            </a:r>
          </a:p>
          <a:p>
            <a:r>
              <a:rPr lang="en-GB" dirty="0"/>
              <a:t>It is sensitive to outliers and can be influenced by them, potentially leading to biased estimates.</a:t>
            </a:r>
          </a:p>
          <a:p>
            <a:r>
              <a:rPr lang="en-GB" dirty="0"/>
              <a:t>It may not perform well if the underlying assumptions of linear regression (such as multicollinearity, homoscedasticity, and independence of errors) are violated.</a:t>
            </a:r>
          </a:p>
          <a:p>
            <a:pPr marL="0" indent="0">
              <a:buNone/>
            </a:pPr>
            <a:r>
              <a:rPr lang="en-GB" b="1" dirty="0"/>
              <a:t>Random Forest Regression:</a:t>
            </a:r>
          </a:p>
          <a:p>
            <a:pPr marL="0" indent="0">
              <a:buNone/>
            </a:pPr>
            <a:r>
              <a:rPr lang="en-GB" dirty="0"/>
              <a:t>Disadvantages:</a:t>
            </a:r>
          </a:p>
          <a:p>
            <a:r>
              <a:rPr lang="en-GB" dirty="0"/>
              <a:t>Random forests can be computationally expensive, especially for large datasets and a large number of trees.</a:t>
            </a:r>
          </a:p>
          <a:p>
            <a:r>
              <a:rPr lang="en-GB" dirty="0"/>
              <a:t>They are not easily interpretable compared to simpler models like linear regression.</a:t>
            </a:r>
          </a:p>
          <a:p>
            <a:r>
              <a:rPr lang="en-GB" dirty="0"/>
              <a:t>Random forests may overfit the training data if hyperparameters are not properly tuned, leading to reduced generalization performance on unseen data.</a:t>
            </a:r>
          </a:p>
        </p:txBody>
      </p:sp>
    </p:spTree>
    <p:extLst>
      <p:ext uri="{BB962C8B-B14F-4D97-AF65-F5344CB8AC3E}">
        <p14:creationId xmlns:p14="http://schemas.microsoft.com/office/powerpoint/2010/main" val="14289989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0BF0DF8-3D55-9C83-B40A-24B1864793D7}"/>
              </a:ext>
            </a:extLst>
          </p:cNvPr>
          <p:cNvSpPr>
            <a:spLocks noGrp="1"/>
          </p:cNvSpPr>
          <p:nvPr>
            <p:ph idx="1"/>
          </p:nvPr>
        </p:nvSpPr>
        <p:spPr>
          <a:xfrm>
            <a:off x="1371600" y="927100"/>
            <a:ext cx="9601200" cy="4940300"/>
          </a:xfrm>
        </p:spPr>
        <p:txBody>
          <a:bodyPr/>
          <a:lstStyle/>
          <a:p>
            <a:pPr marL="0" indent="0">
              <a:buNone/>
            </a:pPr>
            <a:r>
              <a:rPr lang="en-GB" b="1" dirty="0"/>
              <a:t>Long Short-Term Memory (LSTM):</a:t>
            </a:r>
          </a:p>
          <a:p>
            <a:pPr marL="0" indent="0">
              <a:buNone/>
            </a:pPr>
            <a:r>
              <a:rPr lang="en-GB" dirty="0"/>
              <a:t>Disadvantages:</a:t>
            </a:r>
          </a:p>
          <a:p>
            <a:r>
              <a:rPr lang="en-GB" dirty="0"/>
              <a:t>LSTMs require a large amount of training data to learn effectively, which may be challenging to obtain in some domains.</a:t>
            </a:r>
          </a:p>
          <a:p>
            <a:r>
              <a:rPr lang="en-GB" dirty="0"/>
              <a:t>They can be computationally expensive to train, especially for deep architectures and long sequences.</a:t>
            </a:r>
            <a:endParaRPr lang="en-IN" dirty="0"/>
          </a:p>
          <a:p>
            <a:endParaRPr lang="en-IN" dirty="0"/>
          </a:p>
        </p:txBody>
      </p:sp>
    </p:spTree>
    <p:extLst>
      <p:ext uri="{BB962C8B-B14F-4D97-AF65-F5344CB8AC3E}">
        <p14:creationId xmlns:p14="http://schemas.microsoft.com/office/powerpoint/2010/main" val="122516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91D7F-E58A-3F61-3D29-D426BBCDF457}"/>
              </a:ext>
            </a:extLst>
          </p:cNvPr>
          <p:cNvSpPr>
            <a:spLocks noGrp="1"/>
          </p:cNvSpPr>
          <p:nvPr>
            <p:ph type="title"/>
          </p:nvPr>
        </p:nvSpPr>
        <p:spPr/>
        <p:txBody>
          <a:bodyPr/>
          <a:lstStyle/>
          <a:p>
            <a:r>
              <a:rPr lang="en-GB" dirty="0"/>
              <a:t>Algorithm &amp; Techniques</a:t>
            </a:r>
            <a:endParaRPr lang="en-IN" dirty="0"/>
          </a:p>
        </p:txBody>
      </p:sp>
      <p:sp>
        <p:nvSpPr>
          <p:cNvPr id="3" name="Content Placeholder 2">
            <a:extLst>
              <a:ext uri="{FF2B5EF4-FFF2-40B4-BE49-F238E27FC236}">
                <a16:creationId xmlns:a16="http://schemas.microsoft.com/office/drawing/2014/main" id="{7DF73848-00D7-612C-F7EE-936B8632CB1F}"/>
              </a:ext>
            </a:extLst>
          </p:cNvPr>
          <p:cNvSpPr>
            <a:spLocks noGrp="1"/>
          </p:cNvSpPr>
          <p:nvPr>
            <p:ph idx="1"/>
          </p:nvPr>
        </p:nvSpPr>
        <p:spPr/>
        <p:txBody>
          <a:bodyPr>
            <a:normAutofit fontScale="62500" lnSpcReduction="20000"/>
          </a:bodyPr>
          <a:lstStyle/>
          <a:p>
            <a:pPr marL="0" indent="0">
              <a:buNone/>
            </a:pPr>
            <a:r>
              <a:rPr lang="en-GB" b="1" dirty="0"/>
              <a:t>Linear Regression:</a:t>
            </a:r>
          </a:p>
          <a:p>
            <a:r>
              <a:rPr lang="en-GB" dirty="0"/>
              <a:t>Algorithm: Linear regression is a simple algorithm used for supervised learning tasks, particularly for regression problems.</a:t>
            </a:r>
          </a:p>
          <a:p>
            <a:r>
              <a:rPr lang="en-GB" dirty="0"/>
              <a:t>Technique: It fits a linear model to the relationship between the independent variables (features) and the dependent variable (target) by minimizing the sum of the squared differences between the observed and predicted values.</a:t>
            </a:r>
          </a:p>
          <a:p>
            <a:pPr marL="0" indent="0">
              <a:buNone/>
            </a:pPr>
            <a:r>
              <a:rPr lang="en-GB" b="1" dirty="0"/>
              <a:t>Random Forest Regression:</a:t>
            </a:r>
          </a:p>
          <a:p>
            <a:r>
              <a:rPr lang="en-GB" dirty="0"/>
              <a:t>Algorithm: Random forest is an ensemble learning algorithm based on decision trees. It builds multiple decision trees and combines their predictions to improve accuracy and reduce overfitting.</a:t>
            </a:r>
          </a:p>
          <a:p>
            <a:r>
              <a:rPr lang="en-GB" dirty="0"/>
              <a:t>Technique: In random forest regression, each tree is trained on a random subset of the data and a random subset of features. The final prediction is the average (or mode) of predictions from individual trees.</a:t>
            </a:r>
          </a:p>
          <a:p>
            <a:pPr marL="0" indent="0">
              <a:buNone/>
            </a:pPr>
            <a:r>
              <a:rPr lang="en-GB" b="1" dirty="0"/>
              <a:t>Long Short-Term Memory (LSTM):</a:t>
            </a:r>
          </a:p>
          <a:p>
            <a:r>
              <a:rPr lang="en-GB" dirty="0"/>
              <a:t>Algorithm: LSTM is a type of recurrent neural network (RNN) designed to handle sequential data, such as time series or natural language.</a:t>
            </a:r>
          </a:p>
          <a:p>
            <a:r>
              <a:rPr lang="en-GB" dirty="0"/>
              <a:t>Technique: LSTM networks have a special architecture with memory cells and gates that allow them to learn long-term dependencies in data. They can retain information over long sequences, making them suitable for time series forecasting tasks.</a:t>
            </a:r>
          </a:p>
        </p:txBody>
      </p:sp>
    </p:spTree>
    <p:extLst>
      <p:ext uri="{BB962C8B-B14F-4D97-AF65-F5344CB8AC3E}">
        <p14:creationId xmlns:p14="http://schemas.microsoft.com/office/powerpoint/2010/main" val="1007951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F9BB37-E22F-C260-B777-89F5D71BEF79}"/>
              </a:ext>
            </a:extLst>
          </p:cNvPr>
          <p:cNvSpPr>
            <a:spLocks noGrp="1"/>
          </p:cNvSpPr>
          <p:nvPr>
            <p:ph idx="1"/>
          </p:nvPr>
        </p:nvSpPr>
        <p:spPr>
          <a:xfrm>
            <a:off x="1371600" y="495300"/>
            <a:ext cx="9601200" cy="5372100"/>
          </a:xfrm>
        </p:spPr>
        <p:txBody>
          <a:bodyPr>
            <a:normAutofit fontScale="92500" lnSpcReduction="10000"/>
          </a:bodyPr>
          <a:lstStyle/>
          <a:p>
            <a:pPr marL="0" indent="0">
              <a:buNone/>
            </a:pPr>
            <a:r>
              <a:rPr lang="en-GB" b="1" dirty="0"/>
              <a:t>Data Preprocessing:</a:t>
            </a:r>
            <a:endParaRPr lang="en-GB" dirty="0"/>
          </a:p>
          <a:p>
            <a:r>
              <a:rPr lang="en-GB" dirty="0"/>
              <a:t>Technique: Data preprocessing techniques like filling missing values with forward filling (method='</a:t>
            </a:r>
            <a:r>
              <a:rPr lang="en-GB" dirty="0" err="1"/>
              <a:t>ffill</a:t>
            </a:r>
            <a:r>
              <a:rPr lang="en-GB" dirty="0"/>
              <a:t>'), scaling features to a specified range (using </a:t>
            </a:r>
            <a:r>
              <a:rPr lang="en-GB" dirty="0" err="1"/>
              <a:t>MinMaxScaler</a:t>
            </a:r>
            <a:r>
              <a:rPr lang="en-GB" dirty="0"/>
              <a:t>), and resampling time series data to a lower frequency (using resample) are used to prepare the data for </a:t>
            </a:r>
            <a:r>
              <a:rPr lang="en-GB" dirty="0" err="1"/>
              <a:t>modeling</a:t>
            </a:r>
            <a:r>
              <a:rPr lang="en-GB" dirty="0"/>
              <a:t>. </a:t>
            </a:r>
          </a:p>
          <a:p>
            <a:pPr marL="0" indent="0">
              <a:buNone/>
            </a:pPr>
            <a:r>
              <a:rPr lang="en-GB" b="1" dirty="0"/>
              <a:t>Visualization:</a:t>
            </a:r>
            <a:endParaRPr lang="en-GB" dirty="0"/>
          </a:p>
          <a:p>
            <a:r>
              <a:rPr lang="en-GB" dirty="0"/>
              <a:t>Technique: Visualization techniques like line plots, heatmaps, pair plots, and distribution plots are used to explore and understand the relationships between variables, identify patterns, and visualize model predictions.</a:t>
            </a:r>
          </a:p>
          <a:p>
            <a:pPr marL="0" indent="0">
              <a:buNone/>
            </a:pPr>
            <a:r>
              <a:rPr lang="en-GB" b="1" dirty="0"/>
              <a:t>Train-Test Split:</a:t>
            </a:r>
            <a:endParaRPr lang="en-GB" dirty="0"/>
          </a:p>
          <a:p>
            <a:r>
              <a:rPr lang="en-GB" dirty="0"/>
              <a:t>Technique: The dataset is split into training and testing sets using the </a:t>
            </a:r>
            <a:r>
              <a:rPr lang="en-GB" dirty="0" err="1"/>
              <a:t>train_test_split</a:t>
            </a:r>
            <a:r>
              <a:rPr lang="en-GB" dirty="0"/>
              <a:t> function from scikit-learn. This allows for model evaluation on unseen data to assess generalization performance.</a:t>
            </a:r>
          </a:p>
          <a:p>
            <a:pPr marL="0" indent="0">
              <a:buNone/>
            </a:pPr>
            <a:r>
              <a:rPr lang="en-GB" b="1" dirty="0"/>
              <a:t>Model Evaluation:</a:t>
            </a:r>
            <a:endParaRPr lang="en-GB" dirty="0"/>
          </a:p>
          <a:p>
            <a:r>
              <a:rPr lang="en-GB" dirty="0"/>
              <a:t>Technique: Model performance is evaluated using metrics such as mean squared error (MSE) and R-squared score (</a:t>
            </a:r>
            <a:r>
              <a:rPr lang="en-GB" dirty="0" err="1"/>
              <a:t>mean_squared_error</a:t>
            </a:r>
            <a:r>
              <a:rPr lang="en-GB" dirty="0"/>
              <a:t>, r2_score). These metrics quantify the accuracy and goodness of fit of the models to the data.</a:t>
            </a:r>
            <a:endParaRPr lang="en-IN" dirty="0"/>
          </a:p>
          <a:p>
            <a:endParaRPr lang="en-IN" dirty="0"/>
          </a:p>
        </p:txBody>
      </p:sp>
    </p:spTree>
    <p:extLst>
      <p:ext uri="{BB962C8B-B14F-4D97-AF65-F5344CB8AC3E}">
        <p14:creationId xmlns:p14="http://schemas.microsoft.com/office/powerpoint/2010/main" val="7615335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2632-74DB-12DB-45E0-5F0480F04FB1}"/>
              </a:ext>
            </a:extLst>
          </p:cNvPr>
          <p:cNvSpPr>
            <a:spLocks noGrp="1"/>
          </p:cNvSpPr>
          <p:nvPr>
            <p:ph type="title"/>
          </p:nvPr>
        </p:nvSpPr>
        <p:spPr/>
        <p:txBody>
          <a:bodyPr/>
          <a:lstStyle/>
          <a:p>
            <a:r>
              <a:rPr lang="en-GB" dirty="0"/>
              <a:t>Final Outcome</a:t>
            </a:r>
            <a:endParaRPr lang="en-IN" dirty="0"/>
          </a:p>
        </p:txBody>
      </p:sp>
      <p:pic>
        <p:nvPicPr>
          <p:cNvPr id="2050" name="Picture 2">
            <a:extLst>
              <a:ext uri="{FF2B5EF4-FFF2-40B4-BE49-F238E27FC236}">
                <a16:creationId xmlns:a16="http://schemas.microsoft.com/office/drawing/2014/main" id="{D18C0237-9C27-9242-783A-C0A92B19DFD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45310" y="1727200"/>
            <a:ext cx="7805090" cy="3924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9782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a:t>CONTENTS</a:t>
            </a:r>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3368797850"/>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C6AEA-05A0-7536-8F68-5BDCCA043EF9}"/>
              </a:ext>
            </a:extLst>
          </p:cNvPr>
          <p:cNvSpPr>
            <a:spLocks noGrp="1"/>
          </p:cNvSpPr>
          <p:nvPr>
            <p:ph type="title"/>
          </p:nvPr>
        </p:nvSpPr>
        <p:spPr>
          <a:xfrm>
            <a:off x="1371600" y="247650"/>
            <a:ext cx="9601200" cy="1485900"/>
          </a:xfrm>
        </p:spPr>
        <p:txBody>
          <a:bodyPr/>
          <a:lstStyle/>
          <a:p>
            <a:r>
              <a:rPr lang="en-GB" dirty="0"/>
              <a:t>ABSTRACT</a:t>
            </a:r>
            <a:endParaRPr lang="en-IN" dirty="0"/>
          </a:p>
        </p:txBody>
      </p:sp>
      <p:sp>
        <p:nvSpPr>
          <p:cNvPr id="3" name="Content Placeholder 2">
            <a:extLst>
              <a:ext uri="{FF2B5EF4-FFF2-40B4-BE49-F238E27FC236}">
                <a16:creationId xmlns:a16="http://schemas.microsoft.com/office/drawing/2014/main" id="{5233912D-E627-1B26-31B5-9CD419CE4DC3}"/>
              </a:ext>
            </a:extLst>
          </p:cNvPr>
          <p:cNvSpPr>
            <a:spLocks noGrp="1"/>
          </p:cNvSpPr>
          <p:nvPr>
            <p:ph idx="1"/>
          </p:nvPr>
        </p:nvSpPr>
        <p:spPr>
          <a:xfrm>
            <a:off x="1371600" y="1543051"/>
            <a:ext cx="9601200" cy="3581400"/>
          </a:xfrm>
        </p:spPr>
        <p:txBody>
          <a:bodyPr>
            <a:normAutofit fontScale="92500" lnSpcReduction="20000"/>
          </a:bodyPr>
          <a:lstStyle/>
          <a:p>
            <a:r>
              <a:rPr lang="en-IN" sz="1800" kern="0" dirty="0">
                <a:solidFill>
                  <a:srgbClr val="1F1F1F"/>
                </a:solidFill>
                <a:effectLst/>
                <a:latin typeface="Georgia" panose="02040502050405020303" pitchFamily="18" charset="0"/>
                <a:ea typeface="Times New Roman" panose="02020603050405020304" pitchFamily="18" charset="0"/>
                <a:cs typeface="Times New Roman" panose="02020603050405020304" pitchFamily="18" charset="0"/>
              </a:rPr>
              <a:t>Energy demand prediction can benefit electricity consumers, distribution network service providers, and system operators. It heavily depends on auxiliary factors, such as weather parameters (e.g., ambient temperature), which makes this problem more complex. Moreover, for many industrial applications, instead of aiming for the highest prediction accuracy, a more easily understandable and interpretable model that can lead to higher accuracy against the baseline model is the priority. Therefore, this problem still requires more investigation, especially when there is a specified prediction baseline to be compared with. This paper proposes a machine learning (ML)prediction framework that investigates how temperature combined with energy consumption and simple and interpretable </a:t>
            </a:r>
            <a:r>
              <a:rPr lang="en-IN" sz="1800" u="sng" kern="0" dirty="0">
                <a:solidFill>
                  <a:srgbClr val="1F1F1F"/>
                </a:solidFill>
                <a:effectLst/>
                <a:latin typeface="Georgia" panose="02040502050405020303" pitchFamily="18" charset="0"/>
                <a:ea typeface="Times New Roman" panose="02020603050405020304" pitchFamily="18" charset="0"/>
                <a:cs typeface="Times New Roman" panose="02020603050405020304" pitchFamily="18" charset="0"/>
              </a:rPr>
              <a:t>ML methods</a:t>
            </a:r>
            <a:r>
              <a:rPr lang="en-IN" sz="1800" kern="0" dirty="0">
                <a:solidFill>
                  <a:srgbClr val="1F1F1F"/>
                </a:solidFill>
                <a:effectLst/>
                <a:latin typeface="Georgia" panose="02040502050405020303" pitchFamily="18" charset="0"/>
                <a:ea typeface="Times New Roman" panose="02020603050405020304" pitchFamily="18" charset="0"/>
                <a:cs typeface="Times New Roman" panose="02020603050405020304" pitchFamily="18" charset="0"/>
              </a:rPr>
              <a:t> can be used to provide more precise </a:t>
            </a:r>
            <a:r>
              <a:rPr lang="en-IN" sz="1800" u="sng" kern="0" dirty="0">
                <a:solidFill>
                  <a:srgbClr val="1F1F1F"/>
                </a:solidFill>
                <a:effectLst/>
                <a:latin typeface="Georgia" panose="02040502050405020303" pitchFamily="18" charset="0"/>
                <a:ea typeface="Times New Roman" panose="02020603050405020304" pitchFamily="18" charset="0"/>
                <a:cs typeface="Times New Roman" panose="02020603050405020304" pitchFamily="18" charset="0"/>
              </a:rPr>
              <a:t>demand forecasts</a:t>
            </a:r>
            <a:r>
              <a:rPr lang="en-IN" sz="1800" kern="0" dirty="0">
                <a:solidFill>
                  <a:srgbClr val="1F1F1F"/>
                </a:solidFill>
                <a:effectLst/>
                <a:latin typeface="Georgia" panose="02040502050405020303" pitchFamily="18" charset="0"/>
                <a:ea typeface="Times New Roman" panose="02020603050405020304" pitchFamily="18" charset="0"/>
                <a:cs typeface="Times New Roman" panose="02020603050405020304" pitchFamily="18" charset="0"/>
              </a:rPr>
              <a:t> and thus baselines closer to actual load profiles. The proposed framework is tested on two different real-world energy demand datasets. The analysis shows that using a simple ML model, such as a models linear regression, random forest and LSTM based, results in a more accurate prediction than the current baselines used in the energy market. The proposed ML models are not black-box type models, and thus are easier to explain and interpret. The ML-based forecasted demand is used as a baseline for demand response (DR) and is compared with the existing baselines used in the demand response Spain. Consumption and generation data was retrieved from ENTSOE a public portal.</a:t>
            </a:r>
            <a:endParaRPr lang="en-IN" sz="1800" kern="100" dirty="0">
              <a:effectLst/>
              <a:latin typeface="Calibri" panose="020F0502020204030204" pitchFamily="34" charset="0"/>
              <a:ea typeface="Calibri" panose="020F0502020204030204" pitchFamily="34" charset="0"/>
              <a:cs typeface="Latha" panose="020B0604020202020204" pitchFamily="34" charset="0"/>
            </a:endParaRPr>
          </a:p>
          <a:p>
            <a:endParaRPr lang="en-IN" dirty="0"/>
          </a:p>
        </p:txBody>
      </p:sp>
    </p:spTree>
    <p:extLst>
      <p:ext uri="{BB962C8B-B14F-4D97-AF65-F5344CB8AC3E}">
        <p14:creationId xmlns:p14="http://schemas.microsoft.com/office/powerpoint/2010/main" val="1490116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67C3B-673D-BC3D-EBB9-532C9C8A54D5}"/>
              </a:ext>
            </a:extLst>
          </p:cNvPr>
          <p:cNvSpPr>
            <a:spLocks noGrp="1"/>
          </p:cNvSpPr>
          <p:nvPr>
            <p:ph type="title"/>
          </p:nvPr>
        </p:nvSpPr>
        <p:spPr/>
        <p:txBody>
          <a:bodyPr/>
          <a:lstStyle/>
          <a:p>
            <a:r>
              <a:rPr lang="en-GB" dirty="0"/>
              <a:t>INTRODUCTION</a:t>
            </a:r>
            <a:endParaRPr lang="en-IN" dirty="0"/>
          </a:p>
        </p:txBody>
      </p:sp>
      <p:sp>
        <p:nvSpPr>
          <p:cNvPr id="3" name="Content Placeholder 2">
            <a:extLst>
              <a:ext uri="{FF2B5EF4-FFF2-40B4-BE49-F238E27FC236}">
                <a16:creationId xmlns:a16="http://schemas.microsoft.com/office/drawing/2014/main" id="{D0B9ED3D-9022-EFD3-C878-FFE6FCBFC772}"/>
              </a:ext>
            </a:extLst>
          </p:cNvPr>
          <p:cNvSpPr>
            <a:spLocks noGrp="1"/>
          </p:cNvSpPr>
          <p:nvPr>
            <p:ph idx="1"/>
          </p:nvPr>
        </p:nvSpPr>
        <p:spPr/>
        <p:txBody>
          <a:bodyPr>
            <a:normAutofit lnSpcReduction="10000"/>
          </a:bodyPr>
          <a:lstStyle/>
          <a:p>
            <a:r>
              <a:rPr lang="en-GB" b="0" i="0" dirty="0">
                <a:effectLst/>
                <a:highlight>
                  <a:srgbClr val="F3F3F3"/>
                </a:highlight>
                <a:latin typeface="SegoeUIVariable"/>
              </a:rPr>
              <a:t>The project titled </a:t>
            </a:r>
            <a:r>
              <a:rPr lang="en-GB" b="1" i="0" dirty="0">
                <a:effectLst/>
                <a:highlight>
                  <a:srgbClr val="F3F3F3"/>
                </a:highlight>
                <a:latin typeface="SegoeUIVariable"/>
              </a:rPr>
              <a:t>“</a:t>
            </a:r>
            <a:r>
              <a:rPr lang="en-GB" b="1" i="0" dirty="0" err="1">
                <a:effectLst/>
                <a:highlight>
                  <a:srgbClr val="F3F3F3"/>
                </a:highlight>
                <a:latin typeface="SegoeUIVariable"/>
              </a:rPr>
              <a:t>EnerGauge</a:t>
            </a:r>
            <a:r>
              <a:rPr lang="en-GB" b="1" i="0" dirty="0">
                <a:effectLst/>
                <a:highlight>
                  <a:srgbClr val="F3F3F3"/>
                </a:highlight>
                <a:latin typeface="SegoeUIVariable"/>
              </a:rPr>
              <a:t>: The </a:t>
            </a:r>
            <a:r>
              <a:rPr lang="en-GB" b="1" i="0" dirty="0" err="1">
                <a:effectLst/>
                <a:highlight>
                  <a:srgbClr val="F3F3F3"/>
                </a:highlight>
                <a:latin typeface="SegoeUIVariable"/>
              </a:rPr>
              <a:t>Futurecast</a:t>
            </a:r>
            <a:r>
              <a:rPr lang="en-GB" b="1" i="0" dirty="0">
                <a:effectLst/>
                <a:highlight>
                  <a:srgbClr val="F3F3F3"/>
                </a:highlight>
                <a:latin typeface="SegoeUIVariable"/>
              </a:rPr>
              <a:t> Model for Demand Dynamics”</a:t>
            </a:r>
            <a:r>
              <a:rPr lang="en-GB" b="0" i="0" dirty="0">
                <a:effectLst/>
                <a:highlight>
                  <a:srgbClr val="F3F3F3"/>
                </a:highlight>
                <a:latin typeface="SegoeUIVariable"/>
              </a:rPr>
              <a:t> aims to develop a comprehensive model for forecasting and predicting energy demand. This innovative approach seeks to address the growing need for accurate energy demand projections in a world where energy consumption patterns are rapidly evolving due to technological advancements, policy changes, and shifts in consumer behaviour.</a:t>
            </a:r>
          </a:p>
          <a:p>
            <a:r>
              <a:rPr lang="en-GB" b="0" i="0" dirty="0">
                <a:effectLst/>
                <a:highlight>
                  <a:srgbClr val="F3F3F3"/>
                </a:highlight>
                <a:latin typeface="SegoeUIVariable"/>
              </a:rPr>
              <a:t>The project incorporates the Long Short-Term Memory (LSTM) model, a specialized form of recurrent neural network (RNN), to predict energy demand. The LSTM model is particularly well-suited for forecasting tasks where understanding long-term dependencies is crucial. Unlike standard feedforward neural networks, LSTMs have feedback connections that allow them to process not just single data points, but entire sequences of data.</a:t>
            </a:r>
          </a:p>
          <a:p>
            <a:endParaRPr lang="en-GB" dirty="0"/>
          </a:p>
        </p:txBody>
      </p:sp>
    </p:spTree>
    <p:extLst>
      <p:ext uri="{BB962C8B-B14F-4D97-AF65-F5344CB8AC3E}">
        <p14:creationId xmlns:p14="http://schemas.microsoft.com/office/powerpoint/2010/main" val="30660616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46A79-7743-57D6-6898-7B3609FEBC58}"/>
              </a:ext>
            </a:extLst>
          </p:cNvPr>
          <p:cNvSpPr>
            <a:spLocks noGrp="1"/>
          </p:cNvSpPr>
          <p:nvPr>
            <p:ph type="title"/>
          </p:nvPr>
        </p:nvSpPr>
        <p:spPr/>
        <p:txBody>
          <a:bodyPr/>
          <a:lstStyle/>
          <a:p>
            <a:r>
              <a:rPr lang="en-GB" dirty="0"/>
              <a:t>Existing Method</a:t>
            </a:r>
            <a:endParaRPr lang="en-IN" dirty="0"/>
          </a:p>
        </p:txBody>
      </p:sp>
      <p:sp>
        <p:nvSpPr>
          <p:cNvPr id="3" name="Content Placeholder 2">
            <a:extLst>
              <a:ext uri="{FF2B5EF4-FFF2-40B4-BE49-F238E27FC236}">
                <a16:creationId xmlns:a16="http://schemas.microsoft.com/office/drawing/2014/main" id="{B567FDE0-2754-6E00-D94C-E3E61D230833}"/>
              </a:ext>
            </a:extLst>
          </p:cNvPr>
          <p:cNvSpPr>
            <a:spLocks noGrp="1"/>
          </p:cNvSpPr>
          <p:nvPr>
            <p:ph idx="1"/>
          </p:nvPr>
        </p:nvSpPr>
        <p:spPr/>
        <p:txBody>
          <a:bodyPr/>
          <a:lstStyle/>
          <a:p>
            <a:pPr marL="0" indent="0">
              <a:buNone/>
            </a:pPr>
            <a:r>
              <a:rPr lang="en-GB" b="1" dirty="0"/>
              <a:t>Overview</a:t>
            </a:r>
          </a:p>
          <a:p>
            <a:r>
              <a:rPr lang="en-GB" dirty="0"/>
              <a:t>Machine Learning Framework: Proposes a machine learning (ML) based prediction framework to forecast energy demand using temperature, energy consumption, and simple ML methods1.</a:t>
            </a:r>
          </a:p>
          <a:p>
            <a:r>
              <a:rPr lang="en-GB" dirty="0"/>
              <a:t>Interpretable Models: Focuses on interpretable models like linear and polynomial regression for better understanding and accuracy compared to baseline models.</a:t>
            </a:r>
          </a:p>
          <a:p>
            <a:r>
              <a:rPr lang="en-GB" dirty="0"/>
              <a:t>Real-world Data: Validates the framework with two real-world energy demand datasets, showing improved accuracy over current market baselines</a:t>
            </a:r>
            <a:endParaRPr lang="en-IN" dirty="0"/>
          </a:p>
        </p:txBody>
      </p:sp>
    </p:spTree>
    <p:extLst>
      <p:ext uri="{BB962C8B-B14F-4D97-AF65-F5344CB8AC3E}">
        <p14:creationId xmlns:p14="http://schemas.microsoft.com/office/powerpoint/2010/main" val="522773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FA5FCA-AC0E-0773-EFE8-D778EE2FCAFA}"/>
              </a:ext>
            </a:extLst>
          </p:cNvPr>
          <p:cNvSpPr>
            <a:spLocks noGrp="1"/>
          </p:cNvSpPr>
          <p:nvPr>
            <p:ph idx="1"/>
          </p:nvPr>
        </p:nvSpPr>
        <p:spPr>
          <a:xfrm>
            <a:off x="1371600" y="381000"/>
            <a:ext cx="9601200" cy="5486400"/>
          </a:xfrm>
        </p:spPr>
        <p:txBody>
          <a:bodyPr/>
          <a:lstStyle/>
          <a:p>
            <a:pPr marL="0" indent="0">
              <a:buNone/>
            </a:pPr>
            <a:r>
              <a:rPr lang="en-GB" b="1" dirty="0"/>
              <a:t>Potential Disadvantages:</a:t>
            </a:r>
          </a:p>
          <a:p>
            <a:r>
              <a:rPr lang="en-GB" dirty="0"/>
              <a:t>Complexity for Users: While the models aim for simplicity, users without technical expertise may still find them complex.</a:t>
            </a:r>
          </a:p>
          <a:p>
            <a:r>
              <a:rPr lang="en-GB" dirty="0"/>
              <a:t>Data Dependency: The accuracy of predictions heavily relies on the quality and relevance of historical data and auxiliary factors.</a:t>
            </a:r>
          </a:p>
          <a:p>
            <a:r>
              <a:rPr lang="en-GB" dirty="0"/>
              <a:t>Model Limitations: Simple ML models may not capture all complexities of energy demand, potentially limiting prediction accuracy in certain scenarios.</a:t>
            </a:r>
          </a:p>
          <a:p>
            <a:r>
              <a:rPr lang="en-GB" dirty="0"/>
              <a:t>Future Work: The paper suggests further research is needed to incorporate tariff structures and validate monetary benefits, indicating current limitations in these areas</a:t>
            </a:r>
            <a:endParaRPr lang="en-IN" dirty="0"/>
          </a:p>
        </p:txBody>
      </p:sp>
    </p:spTree>
    <p:extLst>
      <p:ext uri="{BB962C8B-B14F-4D97-AF65-F5344CB8AC3E}">
        <p14:creationId xmlns:p14="http://schemas.microsoft.com/office/powerpoint/2010/main" val="233269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15037-D4D8-4910-C47D-054F7501CCA8}"/>
              </a:ext>
            </a:extLst>
          </p:cNvPr>
          <p:cNvSpPr>
            <a:spLocks noGrp="1"/>
          </p:cNvSpPr>
          <p:nvPr>
            <p:ph type="title"/>
          </p:nvPr>
        </p:nvSpPr>
        <p:spPr/>
        <p:txBody>
          <a:bodyPr/>
          <a:lstStyle/>
          <a:p>
            <a:r>
              <a:rPr lang="en-GB" dirty="0"/>
              <a:t>Proposed Method</a:t>
            </a:r>
            <a:endParaRPr lang="en-IN" dirty="0"/>
          </a:p>
        </p:txBody>
      </p:sp>
      <p:sp>
        <p:nvSpPr>
          <p:cNvPr id="3" name="Content Placeholder 2">
            <a:extLst>
              <a:ext uri="{FF2B5EF4-FFF2-40B4-BE49-F238E27FC236}">
                <a16:creationId xmlns:a16="http://schemas.microsoft.com/office/drawing/2014/main" id="{D78314A7-9765-65B3-8251-6F9EC39584BD}"/>
              </a:ext>
            </a:extLst>
          </p:cNvPr>
          <p:cNvSpPr>
            <a:spLocks noGrp="1"/>
          </p:cNvSpPr>
          <p:nvPr>
            <p:ph idx="1"/>
          </p:nvPr>
        </p:nvSpPr>
        <p:spPr/>
        <p:txBody>
          <a:bodyPr>
            <a:normAutofit/>
          </a:bodyPr>
          <a:lstStyle/>
          <a:p>
            <a:pPr marL="0" indent="0">
              <a:buNone/>
            </a:pPr>
            <a:r>
              <a:rPr lang="en-GB" b="1" dirty="0"/>
              <a:t>Data Understanding and Preprocessing: </a:t>
            </a:r>
            <a:r>
              <a:rPr lang="en-GB" dirty="0"/>
              <a:t>You've started by loading datasets related to energy consumption and weather, understanding their structure, handling missing values, and visualizing key features over time. This step is crucial as it sets the foundation for further analysis.</a:t>
            </a:r>
          </a:p>
          <a:p>
            <a:pPr marL="0" indent="0">
              <a:buNone/>
            </a:pPr>
            <a:r>
              <a:rPr lang="en-GB" b="1" dirty="0"/>
              <a:t>Exploratory Data Analysis (EDA): </a:t>
            </a:r>
            <a:r>
              <a:rPr lang="en-GB" dirty="0"/>
              <a:t>my EDA includes visualizations such as line plots, heatmaps, pair plots, and distribution plots to understand the relationships between different variables and how they evolve over time. These visualizations help identify patterns, correlations, and potential outliers in the data.</a:t>
            </a:r>
          </a:p>
        </p:txBody>
      </p:sp>
    </p:spTree>
    <p:extLst>
      <p:ext uri="{BB962C8B-B14F-4D97-AF65-F5344CB8AC3E}">
        <p14:creationId xmlns:p14="http://schemas.microsoft.com/office/powerpoint/2010/main" val="698574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645811-353D-AAE0-F738-EDC97E617D38}"/>
              </a:ext>
            </a:extLst>
          </p:cNvPr>
          <p:cNvSpPr>
            <a:spLocks noGrp="1"/>
          </p:cNvSpPr>
          <p:nvPr>
            <p:ph idx="1"/>
          </p:nvPr>
        </p:nvSpPr>
        <p:spPr>
          <a:xfrm>
            <a:off x="1371600" y="317500"/>
            <a:ext cx="9601200" cy="5549900"/>
          </a:xfrm>
        </p:spPr>
        <p:txBody>
          <a:bodyPr>
            <a:normAutofit/>
          </a:bodyPr>
          <a:lstStyle/>
          <a:p>
            <a:pPr marL="0" indent="0">
              <a:buNone/>
            </a:pPr>
            <a:r>
              <a:rPr lang="en-GB" b="1" dirty="0"/>
              <a:t>Machine Learning </a:t>
            </a:r>
            <a:r>
              <a:rPr lang="en-GB" b="1" dirty="0" err="1"/>
              <a:t>Modeling</a:t>
            </a:r>
            <a:r>
              <a:rPr lang="en-GB" b="1" dirty="0"/>
              <a:t>:</a:t>
            </a:r>
          </a:p>
          <a:p>
            <a:r>
              <a:rPr lang="en-GB" dirty="0"/>
              <a:t>Linear Regression: You've applied linear regression to predict energy load based on features like biomass generation, solar generation, and forecasted solar generation. You've evaluated the model using metrics like mean squared error and R-squared.</a:t>
            </a:r>
          </a:p>
          <a:p>
            <a:r>
              <a:rPr lang="en-GB" dirty="0"/>
              <a:t>Random Forest Regression: Another model you've used to predict temperature based on various weather features. Random forest regression often handles non-linear relationships well and can capture complex interactions between features.</a:t>
            </a:r>
          </a:p>
          <a:p>
            <a:r>
              <a:rPr lang="en-GB" dirty="0"/>
              <a:t>LSTM (Long Short-Term Memory): LSTM is a type of recurrent neural network (RNN) commonly used for sequential data like time series. You've implemented an LSTM model to forecast energy consumption based on historical energy data.</a:t>
            </a:r>
          </a:p>
          <a:p>
            <a:pPr marL="0" indent="0">
              <a:buNone/>
            </a:pPr>
            <a:r>
              <a:rPr lang="en-GB" b="1" dirty="0"/>
              <a:t>Model Evaluation: </a:t>
            </a:r>
            <a:r>
              <a:rPr lang="en-GB" dirty="0"/>
              <a:t>You've evaluated the performance of my machine learning models using metrics such as mean squared error and R-squared for regression tasks. These metrics provide insights into how well the models are performing and help in comparing different models.</a:t>
            </a:r>
          </a:p>
          <a:p>
            <a:pPr marL="0" indent="0">
              <a:buNone/>
            </a:pPr>
            <a:r>
              <a:rPr lang="en-GB" b="1" dirty="0"/>
              <a:t>Predictive Analysis: </a:t>
            </a:r>
            <a:r>
              <a:rPr lang="en-GB" dirty="0"/>
              <a:t>You've utilized trained models to make predictions on unseen data, such as forecasting future energy load or temperature based on the learned patterns.</a:t>
            </a:r>
            <a:endParaRPr lang="en-IN" dirty="0"/>
          </a:p>
          <a:p>
            <a:endParaRPr lang="en-IN" dirty="0"/>
          </a:p>
        </p:txBody>
      </p:sp>
    </p:spTree>
    <p:extLst>
      <p:ext uri="{BB962C8B-B14F-4D97-AF65-F5344CB8AC3E}">
        <p14:creationId xmlns:p14="http://schemas.microsoft.com/office/powerpoint/2010/main" val="13154525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23147B-3C0B-6492-738E-0C102C6CF381}"/>
              </a:ext>
            </a:extLst>
          </p:cNvPr>
          <p:cNvSpPr>
            <a:spLocks noGrp="1"/>
          </p:cNvSpPr>
          <p:nvPr>
            <p:ph idx="1"/>
          </p:nvPr>
        </p:nvSpPr>
        <p:spPr>
          <a:xfrm>
            <a:off x="1371600" y="406400"/>
            <a:ext cx="9601200" cy="5461000"/>
          </a:xfrm>
        </p:spPr>
        <p:txBody>
          <a:bodyPr>
            <a:normAutofit fontScale="92500" lnSpcReduction="10000"/>
          </a:bodyPr>
          <a:lstStyle/>
          <a:p>
            <a:r>
              <a:rPr lang="en-GB" b="1" dirty="0"/>
              <a:t>Complexity for Users: </a:t>
            </a:r>
            <a:r>
              <a:rPr lang="en-GB" dirty="0"/>
              <a:t>While the models themselves may still be complex, you've provided clear explanations and visualizations throughout my code. This can help users, even those without technical expertise, to understand the process and the results better.</a:t>
            </a:r>
          </a:p>
          <a:p>
            <a:endParaRPr lang="en-GB" dirty="0"/>
          </a:p>
          <a:p>
            <a:r>
              <a:rPr lang="en-GB" b="1" dirty="0"/>
              <a:t>Data Dependency: </a:t>
            </a:r>
            <a:r>
              <a:rPr lang="en-GB" dirty="0"/>
              <a:t>By utilizing machine learning models trained on historical data, my code attempts to mitigate data dependency issues. These models can learn patterns and relationships from past data, potentially improving prediction accuracy even in the presence of noisy or incomplete data.</a:t>
            </a:r>
          </a:p>
          <a:p>
            <a:endParaRPr lang="en-GB" dirty="0"/>
          </a:p>
          <a:p>
            <a:r>
              <a:rPr lang="en-GB" b="1" dirty="0"/>
              <a:t>Model Limitations: </a:t>
            </a:r>
            <a:r>
              <a:rPr lang="en-GB" dirty="0"/>
              <a:t>My code employs a variety of machine learning techniques, including linear regression, random forest regression, and LSTM neural networks. These models vary in complexity and capability, allowing you to capture different aspects of the data and potentially address some of the limitations of simpler models.</a:t>
            </a:r>
          </a:p>
          <a:p>
            <a:endParaRPr lang="en-GB" dirty="0"/>
          </a:p>
          <a:p>
            <a:r>
              <a:rPr lang="en-GB" b="1" dirty="0"/>
              <a:t>Future Work: </a:t>
            </a:r>
            <a:r>
              <a:rPr lang="en-GB" dirty="0"/>
              <a:t>While My code may not explicitly address the need for further research, it provides a framework for conducting such research. By exploring different models, evaluating their performance, and identifying areas for improvement, you can iteratively refine my approach and address any existing limitations.</a:t>
            </a:r>
            <a:endParaRPr lang="en-IN" dirty="0"/>
          </a:p>
        </p:txBody>
      </p:sp>
    </p:spTree>
    <p:extLst>
      <p:ext uri="{BB962C8B-B14F-4D97-AF65-F5344CB8AC3E}">
        <p14:creationId xmlns:p14="http://schemas.microsoft.com/office/powerpoint/2010/main" val="406839811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254</TotalTime>
  <Words>1731</Words>
  <Application>Microsoft Office PowerPoint</Application>
  <PresentationFormat>Widescreen</PresentationFormat>
  <Paragraphs>79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Franklin Gothic Book</vt:lpstr>
      <vt:lpstr>Georgia</vt:lpstr>
      <vt:lpstr>SegoeUIVariable</vt:lpstr>
      <vt:lpstr>Crop</vt:lpstr>
      <vt:lpstr>EnerGauge: The Futurecast Model for Demand Dynamics</vt:lpstr>
      <vt:lpstr>CONTENTS</vt:lpstr>
      <vt:lpstr>ABSTRACT</vt:lpstr>
      <vt:lpstr>INTRODUCTION</vt:lpstr>
      <vt:lpstr>Existing Method</vt:lpstr>
      <vt:lpstr>PowerPoint Presentation</vt:lpstr>
      <vt:lpstr>Proposed Method</vt:lpstr>
      <vt:lpstr>PowerPoint Presentation</vt:lpstr>
      <vt:lpstr>PowerPoint Presentation</vt:lpstr>
      <vt:lpstr>PowerPoint Presentation</vt:lpstr>
      <vt:lpstr>FUTURE ENHANCEMENT</vt:lpstr>
      <vt:lpstr>PowerPoint Presentation</vt:lpstr>
      <vt:lpstr>Algorithm &amp; Techniques</vt:lpstr>
      <vt:lpstr>PowerPoint Presentation</vt:lpstr>
      <vt:lpstr>Final Outcome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EnerGauge: The Futurecast Model for Demand Dynamics</dc:title>
  <dc:creator>SANJAY P</dc:creator>
  <cp:lastModifiedBy>SANJAY P</cp:lastModifiedBy>
  <cp:revision>4</cp:revision>
  <dcterms:created xsi:type="dcterms:W3CDTF">2024-04-12T04:43:07Z</dcterms:created>
  <dcterms:modified xsi:type="dcterms:W3CDTF">2024-04-12T11:20:53Z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